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oboto Medium"/>
      <p:regular r:id="rId42"/>
      <p:bold r:id="rId43"/>
      <p:italic r:id="rId44"/>
      <p:boldItalic r:id="rId45"/>
    </p:embeddedFont>
    <p:embeddedFont>
      <p:font typeface="Robo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Medium-regular.fntdata"/><Relationship Id="rId41" Type="http://schemas.openxmlformats.org/officeDocument/2006/relationships/slide" Target="slides/slide36.xml"/><Relationship Id="rId44" Type="http://schemas.openxmlformats.org/officeDocument/2006/relationships/font" Target="fonts/RobotoMedium-italic.fntdata"/><Relationship Id="rId43" Type="http://schemas.openxmlformats.org/officeDocument/2006/relationships/font" Target="fonts/RobotoMedium-bold.fntdata"/><Relationship Id="rId46" Type="http://schemas.openxmlformats.org/officeDocument/2006/relationships/font" Target="fonts/Roboto-regular.fntdata"/><Relationship Id="rId45" Type="http://schemas.openxmlformats.org/officeDocument/2006/relationships/font" Target="fonts/RobotoMedium-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f40523de3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f40523de3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f40523de3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f40523de3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f40523de3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f40523de3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f4a5b723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f4a5b723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f4a5b723b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f4a5b723b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f4a5b723b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f4a5b723b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f4a5b723b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f4a5b723b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f4a5b723b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f4a5b723b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f40523de3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f40523de3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f40523de3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f40523de3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f3fcb22d4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f3fcb22d4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f40523de3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f40523de3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f40523de3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f40523de3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f4a5b723b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4a5b723b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f4a5b723b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f4a5b723b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f4a5b723b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f4a5b723b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f40523de3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f40523de3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f40523de3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f40523de3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f40523de3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f40523de3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f4a5b723b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f4a5b723b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f4a5b723b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f4a5b723b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f3fcb22d4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f3fcb22d4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f4a5b723b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f4a5b723b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f4a5b723b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f4a5b723b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f40523de3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f40523de3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f4a5b723b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f4a5b723b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4a5b723b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4a5b723b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f4a5b723ba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f4a5b723b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4a5b723b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4a5b723b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0309dd61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0309dd61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f3fcb22d4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f3fcb22d4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f3fcb22d4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f3fcb22d4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f3fcb22d4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f3fcb22d4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f40523de3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f40523de3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f40523de3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f40523de3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0" y="752475"/>
            <a:ext cx="8520600" cy="1200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1F204D"/>
              </a:buClr>
              <a:buSzPts val="3600"/>
              <a:buNone/>
              <a:defRPr sz="3600">
                <a:solidFill>
                  <a:srgbClr val="1F204D"/>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2981325" y="1952775"/>
            <a:ext cx="5850900" cy="5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134F5C"/>
              </a:buClr>
              <a:buSzPts val="1800"/>
              <a:buFont typeface="Trebuchet MS"/>
              <a:buNone/>
              <a:defRPr>
                <a:solidFill>
                  <a:srgbClr val="134F5C"/>
                </a:solidFill>
                <a:latin typeface="Trebuchet MS"/>
                <a:ea typeface="Trebuchet MS"/>
                <a:cs typeface="Trebuchet MS"/>
                <a:sym typeface="Trebuchet MS"/>
              </a:defRPr>
            </a:lvl1pPr>
            <a:lvl2pPr lvl="1" algn="ctr">
              <a:lnSpc>
                <a:spcPct val="100000"/>
              </a:lnSpc>
              <a:spcBef>
                <a:spcPts val="0"/>
              </a:spcBef>
              <a:spcAft>
                <a:spcPts val="0"/>
              </a:spcAft>
              <a:buClr>
                <a:srgbClr val="134F5C"/>
              </a:buClr>
              <a:buSzPts val="2800"/>
              <a:buNone/>
              <a:defRPr sz="2800">
                <a:solidFill>
                  <a:srgbClr val="134F5C"/>
                </a:solidFill>
              </a:defRPr>
            </a:lvl2pPr>
            <a:lvl3pPr lvl="2" algn="ctr">
              <a:lnSpc>
                <a:spcPct val="100000"/>
              </a:lnSpc>
              <a:spcBef>
                <a:spcPts val="0"/>
              </a:spcBef>
              <a:spcAft>
                <a:spcPts val="0"/>
              </a:spcAft>
              <a:buClr>
                <a:srgbClr val="134F5C"/>
              </a:buClr>
              <a:buSzPts val="2800"/>
              <a:buNone/>
              <a:defRPr sz="2800">
                <a:solidFill>
                  <a:srgbClr val="134F5C"/>
                </a:solidFill>
              </a:defRPr>
            </a:lvl3pPr>
            <a:lvl4pPr lvl="3" algn="ctr">
              <a:lnSpc>
                <a:spcPct val="100000"/>
              </a:lnSpc>
              <a:spcBef>
                <a:spcPts val="0"/>
              </a:spcBef>
              <a:spcAft>
                <a:spcPts val="0"/>
              </a:spcAft>
              <a:buClr>
                <a:srgbClr val="134F5C"/>
              </a:buClr>
              <a:buSzPts val="2800"/>
              <a:buNone/>
              <a:defRPr sz="2800">
                <a:solidFill>
                  <a:srgbClr val="134F5C"/>
                </a:solidFill>
              </a:defRPr>
            </a:lvl4pPr>
            <a:lvl5pPr lvl="4" algn="ctr">
              <a:lnSpc>
                <a:spcPct val="100000"/>
              </a:lnSpc>
              <a:spcBef>
                <a:spcPts val="0"/>
              </a:spcBef>
              <a:spcAft>
                <a:spcPts val="0"/>
              </a:spcAft>
              <a:buClr>
                <a:srgbClr val="134F5C"/>
              </a:buClr>
              <a:buSzPts val="2800"/>
              <a:buNone/>
              <a:defRPr sz="2800">
                <a:solidFill>
                  <a:srgbClr val="134F5C"/>
                </a:solidFill>
              </a:defRPr>
            </a:lvl5pPr>
            <a:lvl6pPr lvl="5" algn="ctr">
              <a:lnSpc>
                <a:spcPct val="100000"/>
              </a:lnSpc>
              <a:spcBef>
                <a:spcPts val="0"/>
              </a:spcBef>
              <a:spcAft>
                <a:spcPts val="0"/>
              </a:spcAft>
              <a:buClr>
                <a:srgbClr val="134F5C"/>
              </a:buClr>
              <a:buSzPts val="2800"/>
              <a:buNone/>
              <a:defRPr sz="2800">
                <a:solidFill>
                  <a:srgbClr val="134F5C"/>
                </a:solidFill>
              </a:defRPr>
            </a:lvl6pPr>
            <a:lvl7pPr lvl="6" algn="ctr">
              <a:lnSpc>
                <a:spcPct val="100000"/>
              </a:lnSpc>
              <a:spcBef>
                <a:spcPts val="0"/>
              </a:spcBef>
              <a:spcAft>
                <a:spcPts val="0"/>
              </a:spcAft>
              <a:buClr>
                <a:srgbClr val="134F5C"/>
              </a:buClr>
              <a:buSzPts val="2800"/>
              <a:buNone/>
              <a:defRPr sz="2800">
                <a:solidFill>
                  <a:srgbClr val="134F5C"/>
                </a:solidFill>
              </a:defRPr>
            </a:lvl7pPr>
            <a:lvl8pPr lvl="7" algn="ctr">
              <a:lnSpc>
                <a:spcPct val="100000"/>
              </a:lnSpc>
              <a:spcBef>
                <a:spcPts val="0"/>
              </a:spcBef>
              <a:spcAft>
                <a:spcPts val="0"/>
              </a:spcAft>
              <a:buClr>
                <a:srgbClr val="134F5C"/>
              </a:buClr>
              <a:buSzPts val="2800"/>
              <a:buNone/>
              <a:defRPr sz="2800">
                <a:solidFill>
                  <a:srgbClr val="134F5C"/>
                </a:solidFill>
              </a:defRPr>
            </a:lvl8pPr>
            <a:lvl9pPr lvl="8" algn="ctr">
              <a:lnSpc>
                <a:spcPct val="100000"/>
              </a:lnSpc>
              <a:spcBef>
                <a:spcPts val="0"/>
              </a:spcBef>
              <a:spcAft>
                <a:spcPts val="0"/>
              </a:spcAft>
              <a:buClr>
                <a:srgbClr val="134F5C"/>
              </a:buClr>
              <a:buSzPts val="2800"/>
              <a:buNone/>
              <a:defRPr sz="2800">
                <a:solidFill>
                  <a:srgbClr val="134F5C"/>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11"/>
          <p:cNvSpPr txBox="1"/>
          <p:nvPr>
            <p:ph type="title"/>
          </p:nvPr>
        </p:nvSpPr>
        <p:spPr>
          <a:xfrm>
            <a:off x="265500" y="362100"/>
            <a:ext cx="4045200" cy="2950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4" name="Google Shape;44;p11"/>
          <p:cNvSpPr txBox="1"/>
          <p:nvPr>
            <p:ph idx="1" type="subTitle"/>
          </p:nvPr>
        </p:nvSpPr>
        <p:spPr>
          <a:xfrm>
            <a:off x="265500" y="3536500"/>
            <a:ext cx="4045200" cy="12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1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6" name="Google Shape;46;p11"/>
          <p:cNvSpPr txBox="1"/>
          <p:nvPr>
            <p:ph idx="12" type="sldNum"/>
          </p:nvPr>
        </p:nvSpPr>
        <p:spPr>
          <a:xfrm>
            <a:off x="8407425" y="-1"/>
            <a:ext cx="548700" cy="3621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12"/>
          <p:cNvSpPr txBox="1"/>
          <p:nvPr>
            <p:ph idx="12" type="sldNum"/>
          </p:nvPr>
        </p:nvSpPr>
        <p:spPr>
          <a:xfrm>
            <a:off x="8407425" y="-1"/>
            <a:ext cx="548700" cy="3621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cripción y título de la sección 1">
  <p:cSld name="SECTION_TITLE_AND_DESCRIPTION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p13"/>
          <p:cNvSpPr txBox="1"/>
          <p:nvPr>
            <p:ph type="title"/>
          </p:nvPr>
        </p:nvSpPr>
        <p:spPr>
          <a:xfrm>
            <a:off x="265500" y="362100"/>
            <a:ext cx="4045200" cy="2950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1" name="Google Shape;51;p13"/>
          <p:cNvSpPr txBox="1"/>
          <p:nvPr>
            <p:ph idx="1" type="subTitle"/>
          </p:nvPr>
        </p:nvSpPr>
        <p:spPr>
          <a:xfrm>
            <a:off x="265500" y="3536500"/>
            <a:ext cx="4045200" cy="12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2" name="Google Shape;52;p1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3" name="Google Shape;53;p13"/>
          <p:cNvSpPr txBox="1"/>
          <p:nvPr>
            <p:ph idx="12" type="sldNum"/>
          </p:nvPr>
        </p:nvSpPr>
        <p:spPr>
          <a:xfrm>
            <a:off x="8407425" y="-1"/>
            <a:ext cx="548700" cy="3621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cío 1">
  <p:cSld name="BLANK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idx="12" type="sldNum"/>
          </p:nvPr>
        </p:nvSpPr>
        <p:spPr>
          <a:xfrm>
            <a:off x="8407425" y="-1"/>
            <a:ext cx="548700" cy="3621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3"/>
          <p:cNvSpPr txBox="1"/>
          <p:nvPr>
            <p:ph type="title"/>
          </p:nvPr>
        </p:nvSpPr>
        <p:spPr>
          <a:xfrm>
            <a:off x="247650" y="445025"/>
            <a:ext cx="8708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 name="Google Shape;14;p3"/>
          <p:cNvSpPr txBox="1"/>
          <p:nvPr>
            <p:ph idx="1" type="body"/>
          </p:nvPr>
        </p:nvSpPr>
        <p:spPr>
          <a:xfrm>
            <a:off x="247650" y="1152475"/>
            <a:ext cx="8708400" cy="3476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5" name="Google Shape;15;p3"/>
          <p:cNvSpPr txBox="1"/>
          <p:nvPr>
            <p:ph idx="12" type="sldNum"/>
          </p:nvPr>
        </p:nvSpPr>
        <p:spPr>
          <a:xfrm>
            <a:off x="8407425" y="-1"/>
            <a:ext cx="548700" cy="3621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uerpo 1">
  <p:cSld name="TITLE_AND_BODY_1">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247650" y="445025"/>
            <a:ext cx="8708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247650" y="1152475"/>
            <a:ext cx="8708400" cy="3476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4"/>
          <p:cNvSpPr txBox="1"/>
          <p:nvPr>
            <p:ph idx="12" type="sldNum"/>
          </p:nvPr>
        </p:nvSpPr>
        <p:spPr>
          <a:xfrm>
            <a:off x="8407425" y="-1"/>
            <a:ext cx="548700" cy="3621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247650" y="445025"/>
            <a:ext cx="8708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07425" y="-1"/>
            <a:ext cx="548700" cy="3621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1">
  <p:cSld name="TITLE_AND_TWO_COLUMNS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6"/>
          <p:cNvSpPr txBox="1"/>
          <p:nvPr>
            <p:ph type="title"/>
          </p:nvPr>
        </p:nvSpPr>
        <p:spPr>
          <a:xfrm>
            <a:off x="247650" y="445025"/>
            <a:ext cx="8708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8" name="Google Shape;28;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6"/>
          <p:cNvSpPr txBox="1"/>
          <p:nvPr>
            <p:ph idx="12" type="sldNum"/>
          </p:nvPr>
        </p:nvSpPr>
        <p:spPr>
          <a:xfrm>
            <a:off x="8407425" y="-1"/>
            <a:ext cx="548700" cy="3621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1">
  <p:cSld name="TITLE_ONLY_1">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7"/>
          <p:cNvSpPr txBox="1"/>
          <p:nvPr>
            <p:ph type="title"/>
          </p:nvPr>
        </p:nvSpPr>
        <p:spPr>
          <a:xfrm>
            <a:off x="247650" y="445025"/>
            <a:ext cx="8708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7"/>
          <p:cNvSpPr txBox="1"/>
          <p:nvPr>
            <p:ph idx="12" type="sldNum"/>
          </p:nvPr>
        </p:nvSpPr>
        <p:spPr>
          <a:xfrm>
            <a:off x="8407425" y="-1"/>
            <a:ext cx="548700" cy="3621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8"/>
          <p:cNvSpPr txBox="1"/>
          <p:nvPr>
            <p:ph type="title"/>
          </p:nvPr>
        </p:nvSpPr>
        <p:spPr>
          <a:xfrm>
            <a:off x="247650" y="445025"/>
            <a:ext cx="8708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 name="Google Shape;35;p8"/>
          <p:cNvSpPr txBox="1"/>
          <p:nvPr>
            <p:ph idx="12" type="sldNum"/>
          </p:nvPr>
        </p:nvSpPr>
        <p:spPr>
          <a:xfrm>
            <a:off x="8407425" y="-1"/>
            <a:ext cx="548700" cy="3621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1">
  <p:cSld name="TITLE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9"/>
          <p:cNvSpPr txBox="1"/>
          <p:nvPr>
            <p:ph type="ctrTitle"/>
          </p:nvPr>
        </p:nvSpPr>
        <p:spPr>
          <a:xfrm>
            <a:off x="311700" y="742950"/>
            <a:ext cx="8520600" cy="990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sz="26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38" name="Google Shape;38;p9"/>
          <p:cNvSpPr txBox="1"/>
          <p:nvPr>
            <p:ph idx="1" type="subTitle"/>
          </p:nvPr>
        </p:nvSpPr>
        <p:spPr>
          <a:xfrm>
            <a:off x="3895725" y="1824475"/>
            <a:ext cx="4936500" cy="78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1F204D"/>
              </a:buClr>
              <a:buSzPts val="1600"/>
              <a:buFont typeface="Trebuchet MS"/>
              <a:buNone/>
              <a:defRPr b="1" sz="1600">
                <a:solidFill>
                  <a:srgbClr val="1F204D"/>
                </a:solidFill>
                <a:latin typeface="Trebuchet MS"/>
                <a:ea typeface="Trebuchet MS"/>
                <a:cs typeface="Trebuchet MS"/>
                <a:sym typeface="Trebuchet MS"/>
              </a:defRPr>
            </a:lvl1pPr>
            <a:lvl2pPr lvl="1" algn="ctr">
              <a:lnSpc>
                <a:spcPct val="100000"/>
              </a:lnSpc>
              <a:spcBef>
                <a:spcPts val="0"/>
              </a:spcBef>
              <a:spcAft>
                <a:spcPts val="0"/>
              </a:spcAft>
              <a:buClr>
                <a:srgbClr val="1F204D"/>
              </a:buClr>
              <a:buSzPts val="1600"/>
              <a:buFont typeface="Trebuchet MS"/>
              <a:buNone/>
              <a:defRPr b="1" sz="1600">
                <a:solidFill>
                  <a:srgbClr val="1F204D"/>
                </a:solidFill>
                <a:latin typeface="Trebuchet MS"/>
                <a:ea typeface="Trebuchet MS"/>
                <a:cs typeface="Trebuchet MS"/>
                <a:sym typeface="Trebuchet MS"/>
              </a:defRPr>
            </a:lvl2pPr>
            <a:lvl3pPr lvl="2" algn="ctr">
              <a:lnSpc>
                <a:spcPct val="100000"/>
              </a:lnSpc>
              <a:spcBef>
                <a:spcPts val="0"/>
              </a:spcBef>
              <a:spcAft>
                <a:spcPts val="0"/>
              </a:spcAft>
              <a:buClr>
                <a:srgbClr val="1F204D"/>
              </a:buClr>
              <a:buSzPts val="1600"/>
              <a:buFont typeface="Trebuchet MS"/>
              <a:buNone/>
              <a:defRPr b="1" sz="1600">
                <a:solidFill>
                  <a:srgbClr val="1F204D"/>
                </a:solidFill>
                <a:latin typeface="Trebuchet MS"/>
                <a:ea typeface="Trebuchet MS"/>
                <a:cs typeface="Trebuchet MS"/>
                <a:sym typeface="Trebuchet MS"/>
              </a:defRPr>
            </a:lvl3pPr>
            <a:lvl4pPr lvl="3" algn="ctr">
              <a:lnSpc>
                <a:spcPct val="100000"/>
              </a:lnSpc>
              <a:spcBef>
                <a:spcPts val="0"/>
              </a:spcBef>
              <a:spcAft>
                <a:spcPts val="0"/>
              </a:spcAft>
              <a:buClr>
                <a:srgbClr val="1F204D"/>
              </a:buClr>
              <a:buSzPts val="1600"/>
              <a:buFont typeface="Trebuchet MS"/>
              <a:buNone/>
              <a:defRPr b="1" sz="1600">
                <a:solidFill>
                  <a:srgbClr val="1F204D"/>
                </a:solidFill>
                <a:latin typeface="Trebuchet MS"/>
                <a:ea typeface="Trebuchet MS"/>
                <a:cs typeface="Trebuchet MS"/>
                <a:sym typeface="Trebuchet MS"/>
              </a:defRPr>
            </a:lvl4pPr>
            <a:lvl5pPr lvl="4" algn="ctr">
              <a:lnSpc>
                <a:spcPct val="100000"/>
              </a:lnSpc>
              <a:spcBef>
                <a:spcPts val="0"/>
              </a:spcBef>
              <a:spcAft>
                <a:spcPts val="0"/>
              </a:spcAft>
              <a:buClr>
                <a:srgbClr val="1F204D"/>
              </a:buClr>
              <a:buSzPts val="1600"/>
              <a:buFont typeface="Trebuchet MS"/>
              <a:buNone/>
              <a:defRPr b="1" sz="1600">
                <a:solidFill>
                  <a:srgbClr val="1F204D"/>
                </a:solidFill>
                <a:latin typeface="Trebuchet MS"/>
                <a:ea typeface="Trebuchet MS"/>
                <a:cs typeface="Trebuchet MS"/>
                <a:sym typeface="Trebuchet MS"/>
              </a:defRPr>
            </a:lvl5pPr>
            <a:lvl6pPr lvl="5" algn="ctr">
              <a:lnSpc>
                <a:spcPct val="100000"/>
              </a:lnSpc>
              <a:spcBef>
                <a:spcPts val="0"/>
              </a:spcBef>
              <a:spcAft>
                <a:spcPts val="0"/>
              </a:spcAft>
              <a:buClr>
                <a:srgbClr val="1F204D"/>
              </a:buClr>
              <a:buSzPts val="1600"/>
              <a:buFont typeface="Trebuchet MS"/>
              <a:buNone/>
              <a:defRPr b="1" sz="1600">
                <a:solidFill>
                  <a:srgbClr val="1F204D"/>
                </a:solidFill>
                <a:latin typeface="Trebuchet MS"/>
                <a:ea typeface="Trebuchet MS"/>
                <a:cs typeface="Trebuchet MS"/>
                <a:sym typeface="Trebuchet MS"/>
              </a:defRPr>
            </a:lvl6pPr>
            <a:lvl7pPr lvl="6" algn="ctr">
              <a:lnSpc>
                <a:spcPct val="100000"/>
              </a:lnSpc>
              <a:spcBef>
                <a:spcPts val="0"/>
              </a:spcBef>
              <a:spcAft>
                <a:spcPts val="0"/>
              </a:spcAft>
              <a:buClr>
                <a:srgbClr val="1F204D"/>
              </a:buClr>
              <a:buSzPts val="1600"/>
              <a:buFont typeface="Trebuchet MS"/>
              <a:buNone/>
              <a:defRPr b="1" sz="1600">
                <a:solidFill>
                  <a:srgbClr val="1F204D"/>
                </a:solidFill>
                <a:latin typeface="Trebuchet MS"/>
                <a:ea typeface="Trebuchet MS"/>
                <a:cs typeface="Trebuchet MS"/>
                <a:sym typeface="Trebuchet MS"/>
              </a:defRPr>
            </a:lvl7pPr>
            <a:lvl8pPr lvl="7" algn="ctr">
              <a:lnSpc>
                <a:spcPct val="100000"/>
              </a:lnSpc>
              <a:spcBef>
                <a:spcPts val="0"/>
              </a:spcBef>
              <a:spcAft>
                <a:spcPts val="0"/>
              </a:spcAft>
              <a:buClr>
                <a:srgbClr val="1F204D"/>
              </a:buClr>
              <a:buSzPts val="1600"/>
              <a:buFont typeface="Trebuchet MS"/>
              <a:buNone/>
              <a:defRPr b="1" sz="1600">
                <a:solidFill>
                  <a:srgbClr val="1F204D"/>
                </a:solidFill>
                <a:latin typeface="Trebuchet MS"/>
                <a:ea typeface="Trebuchet MS"/>
                <a:cs typeface="Trebuchet MS"/>
                <a:sym typeface="Trebuchet MS"/>
              </a:defRPr>
            </a:lvl8pPr>
            <a:lvl9pPr lvl="8" algn="ctr">
              <a:lnSpc>
                <a:spcPct val="100000"/>
              </a:lnSpc>
              <a:spcBef>
                <a:spcPts val="0"/>
              </a:spcBef>
              <a:spcAft>
                <a:spcPts val="0"/>
              </a:spcAft>
              <a:buClr>
                <a:srgbClr val="1F204D"/>
              </a:buClr>
              <a:buSzPts val="1600"/>
              <a:buFont typeface="Trebuchet MS"/>
              <a:buNone/>
              <a:defRPr b="1" sz="1600">
                <a:solidFill>
                  <a:srgbClr val="1F204D"/>
                </a:solidFill>
                <a:latin typeface="Trebuchet MS"/>
                <a:ea typeface="Trebuchet MS"/>
                <a:cs typeface="Trebuchet MS"/>
                <a:sym typeface="Trebuchet M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0"/>
          <p:cNvSpPr txBox="1"/>
          <p:nvPr>
            <p:ph type="title"/>
          </p:nvPr>
        </p:nvSpPr>
        <p:spPr>
          <a:xfrm>
            <a:off x="311700" y="600075"/>
            <a:ext cx="8520600" cy="305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7701D"/>
              </a:buClr>
              <a:buSzPts val="3800"/>
              <a:buNone/>
              <a:defRPr sz="3800">
                <a:solidFill>
                  <a:srgbClr val="07701D"/>
                </a:solidFill>
              </a:defRPr>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41" name="Google Shape;41;p10"/>
          <p:cNvSpPr txBox="1"/>
          <p:nvPr>
            <p:ph idx="12" type="sldNum"/>
          </p:nvPr>
        </p:nvSpPr>
        <p:spPr>
          <a:xfrm>
            <a:off x="8407425" y="-1"/>
            <a:ext cx="548700" cy="3621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7650" y="445025"/>
            <a:ext cx="87084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1F204D"/>
              </a:buClr>
              <a:buSzPts val="2800"/>
              <a:buFont typeface="Trebuchet MS"/>
              <a:buNone/>
              <a:defRPr b="1" i="0" sz="2800" u="none" cap="none" strike="noStrike">
                <a:solidFill>
                  <a:srgbClr val="1F204D"/>
                </a:solidFill>
                <a:latin typeface="Trebuchet MS"/>
                <a:ea typeface="Trebuchet MS"/>
                <a:cs typeface="Trebuchet MS"/>
                <a:sym typeface="Trebuchet MS"/>
              </a:defRPr>
            </a:lvl1pPr>
            <a:lvl2pPr lvl="1" marR="0" rtl="0" algn="l">
              <a:lnSpc>
                <a:spcPct val="100000"/>
              </a:lnSpc>
              <a:spcBef>
                <a:spcPts val="0"/>
              </a:spcBef>
              <a:spcAft>
                <a:spcPts val="0"/>
              </a:spcAft>
              <a:buClr>
                <a:srgbClr val="1F204D"/>
              </a:buClr>
              <a:buSzPts val="2800"/>
              <a:buFont typeface="Trebuchet MS"/>
              <a:buNone/>
              <a:defRPr b="1" i="0" sz="2800" u="none" cap="none" strike="noStrike">
                <a:solidFill>
                  <a:srgbClr val="1F204D"/>
                </a:solidFill>
                <a:latin typeface="Trebuchet MS"/>
                <a:ea typeface="Trebuchet MS"/>
                <a:cs typeface="Trebuchet MS"/>
                <a:sym typeface="Trebuchet MS"/>
              </a:defRPr>
            </a:lvl2pPr>
            <a:lvl3pPr lvl="2" marR="0" rtl="0" algn="l">
              <a:lnSpc>
                <a:spcPct val="100000"/>
              </a:lnSpc>
              <a:spcBef>
                <a:spcPts val="0"/>
              </a:spcBef>
              <a:spcAft>
                <a:spcPts val="0"/>
              </a:spcAft>
              <a:buClr>
                <a:srgbClr val="1F204D"/>
              </a:buClr>
              <a:buSzPts val="2800"/>
              <a:buFont typeface="Trebuchet MS"/>
              <a:buNone/>
              <a:defRPr b="1" i="0" sz="2800" u="none" cap="none" strike="noStrike">
                <a:solidFill>
                  <a:srgbClr val="1F204D"/>
                </a:solidFill>
                <a:latin typeface="Trebuchet MS"/>
                <a:ea typeface="Trebuchet MS"/>
                <a:cs typeface="Trebuchet MS"/>
                <a:sym typeface="Trebuchet MS"/>
              </a:defRPr>
            </a:lvl3pPr>
            <a:lvl4pPr lvl="3" marR="0" rtl="0" algn="l">
              <a:lnSpc>
                <a:spcPct val="100000"/>
              </a:lnSpc>
              <a:spcBef>
                <a:spcPts val="0"/>
              </a:spcBef>
              <a:spcAft>
                <a:spcPts val="0"/>
              </a:spcAft>
              <a:buClr>
                <a:srgbClr val="1F204D"/>
              </a:buClr>
              <a:buSzPts val="2800"/>
              <a:buFont typeface="Trebuchet MS"/>
              <a:buNone/>
              <a:defRPr b="1" i="0" sz="2800" u="none" cap="none" strike="noStrike">
                <a:solidFill>
                  <a:srgbClr val="1F204D"/>
                </a:solidFill>
                <a:latin typeface="Trebuchet MS"/>
                <a:ea typeface="Trebuchet MS"/>
                <a:cs typeface="Trebuchet MS"/>
                <a:sym typeface="Trebuchet MS"/>
              </a:defRPr>
            </a:lvl4pPr>
            <a:lvl5pPr lvl="4" marR="0" rtl="0" algn="l">
              <a:lnSpc>
                <a:spcPct val="100000"/>
              </a:lnSpc>
              <a:spcBef>
                <a:spcPts val="0"/>
              </a:spcBef>
              <a:spcAft>
                <a:spcPts val="0"/>
              </a:spcAft>
              <a:buClr>
                <a:srgbClr val="1F204D"/>
              </a:buClr>
              <a:buSzPts val="2800"/>
              <a:buFont typeface="Trebuchet MS"/>
              <a:buNone/>
              <a:defRPr b="1" i="0" sz="2800" u="none" cap="none" strike="noStrike">
                <a:solidFill>
                  <a:srgbClr val="1F204D"/>
                </a:solidFill>
                <a:latin typeface="Trebuchet MS"/>
                <a:ea typeface="Trebuchet MS"/>
                <a:cs typeface="Trebuchet MS"/>
                <a:sym typeface="Trebuchet MS"/>
              </a:defRPr>
            </a:lvl5pPr>
            <a:lvl6pPr lvl="5" marR="0" rtl="0" algn="l">
              <a:lnSpc>
                <a:spcPct val="100000"/>
              </a:lnSpc>
              <a:spcBef>
                <a:spcPts val="0"/>
              </a:spcBef>
              <a:spcAft>
                <a:spcPts val="0"/>
              </a:spcAft>
              <a:buClr>
                <a:srgbClr val="1F204D"/>
              </a:buClr>
              <a:buSzPts val="2800"/>
              <a:buFont typeface="Trebuchet MS"/>
              <a:buNone/>
              <a:defRPr b="1" i="0" sz="2800" u="none" cap="none" strike="noStrike">
                <a:solidFill>
                  <a:srgbClr val="1F204D"/>
                </a:solidFill>
                <a:latin typeface="Trebuchet MS"/>
                <a:ea typeface="Trebuchet MS"/>
                <a:cs typeface="Trebuchet MS"/>
                <a:sym typeface="Trebuchet MS"/>
              </a:defRPr>
            </a:lvl6pPr>
            <a:lvl7pPr lvl="6" marR="0" rtl="0" algn="l">
              <a:lnSpc>
                <a:spcPct val="100000"/>
              </a:lnSpc>
              <a:spcBef>
                <a:spcPts val="0"/>
              </a:spcBef>
              <a:spcAft>
                <a:spcPts val="0"/>
              </a:spcAft>
              <a:buClr>
                <a:srgbClr val="1F204D"/>
              </a:buClr>
              <a:buSzPts val="2800"/>
              <a:buFont typeface="Trebuchet MS"/>
              <a:buNone/>
              <a:defRPr b="1" i="0" sz="2800" u="none" cap="none" strike="noStrike">
                <a:solidFill>
                  <a:srgbClr val="1F204D"/>
                </a:solidFill>
                <a:latin typeface="Trebuchet MS"/>
                <a:ea typeface="Trebuchet MS"/>
                <a:cs typeface="Trebuchet MS"/>
                <a:sym typeface="Trebuchet MS"/>
              </a:defRPr>
            </a:lvl7pPr>
            <a:lvl8pPr lvl="7" marR="0" rtl="0" algn="l">
              <a:lnSpc>
                <a:spcPct val="100000"/>
              </a:lnSpc>
              <a:spcBef>
                <a:spcPts val="0"/>
              </a:spcBef>
              <a:spcAft>
                <a:spcPts val="0"/>
              </a:spcAft>
              <a:buClr>
                <a:srgbClr val="1F204D"/>
              </a:buClr>
              <a:buSzPts val="2800"/>
              <a:buFont typeface="Trebuchet MS"/>
              <a:buNone/>
              <a:defRPr b="1" i="0" sz="2800" u="none" cap="none" strike="noStrike">
                <a:solidFill>
                  <a:srgbClr val="1F204D"/>
                </a:solidFill>
                <a:latin typeface="Trebuchet MS"/>
                <a:ea typeface="Trebuchet MS"/>
                <a:cs typeface="Trebuchet MS"/>
                <a:sym typeface="Trebuchet MS"/>
              </a:defRPr>
            </a:lvl8pPr>
            <a:lvl9pPr lvl="8" marR="0" rtl="0" algn="l">
              <a:lnSpc>
                <a:spcPct val="100000"/>
              </a:lnSpc>
              <a:spcBef>
                <a:spcPts val="0"/>
              </a:spcBef>
              <a:spcAft>
                <a:spcPts val="0"/>
              </a:spcAft>
              <a:buClr>
                <a:srgbClr val="1F204D"/>
              </a:buClr>
              <a:buSzPts val="2800"/>
              <a:buFont typeface="Trebuchet MS"/>
              <a:buNone/>
              <a:defRPr b="1" i="0" sz="2800" u="none" cap="none" strike="noStrike">
                <a:solidFill>
                  <a:srgbClr val="1F204D"/>
                </a:solidFill>
                <a:latin typeface="Trebuchet MS"/>
                <a:ea typeface="Trebuchet MS"/>
                <a:cs typeface="Trebuchet MS"/>
                <a:sym typeface="Trebuchet MS"/>
              </a:defRPr>
            </a:lvl9pPr>
          </a:lstStyle>
          <a:p/>
        </p:txBody>
      </p:sp>
      <p:sp>
        <p:nvSpPr>
          <p:cNvPr id="7" name="Google Shape;7;p1"/>
          <p:cNvSpPr txBox="1"/>
          <p:nvPr>
            <p:ph idx="1" type="body"/>
          </p:nvPr>
        </p:nvSpPr>
        <p:spPr>
          <a:xfrm>
            <a:off x="247650" y="1152475"/>
            <a:ext cx="8708400" cy="3476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Trebuchet MS"/>
              <a:buChar char="●"/>
              <a:defRPr b="0" i="0" sz="1800" u="none" cap="none" strike="noStrike">
                <a:solidFill>
                  <a:srgbClr val="434343"/>
                </a:solidFill>
                <a:latin typeface="Trebuchet MS"/>
                <a:ea typeface="Trebuchet MS"/>
                <a:cs typeface="Trebuchet MS"/>
                <a:sym typeface="Trebuchet MS"/>
              </a:defRPr>
            </a:lvl1pPr>
            <a:lvl2pPr indent="-317500" lvl="1" marL="914400" marR="0" rtl="0" algn="l">
              <a:lnSpc>
                <a:spcPct val="115000"/>
              </a:lnSpc>
              <a:spcBef>
                <a:spcPts val="1600"/>
              </a:spcBef>
              <a:spcAft>
                <a:spcPts val="0"/>
              </a:spcAft>
              <a:buClr>
                <a:srgbClr val="434343"/>
              </a:buClr>
              <a:buSzPts val="1400"/>
              <a:buFont typeface="Trebuchet MS"/>
              <a:buChar char="○"/>
              <a:defRPr b="0" i="0" sz="1400" u="none" cap="none" strike="noStrike">
                <a:solidFill>
                  <a:srgbClr val="434343"/>
                </a:solidFill>
                <a:latin typeface="Trebuchet MS"/>
                <a:ea typeface="Trebuchet MS"/>
                <a:cs typeface="Trebuchet MS"/>
                <a:sym typeface="Trebuchet MS"/>
              </a:defRPr>
            </a:lvl2pPr>
            <a:lvl3pPr indent="-317500" lvl="2" marL="1371600" marR="0" rtl="0" algn="l">
              <a:lnSpc>
                <a:spcPct val="115000"/>
              </a:lnSpc>
              <a:spcBef>
                <a:spcPts val="1600"/>
              </a:spcBef>
              <a:spcAft>
                <a:spcPts val="0"/>
              </a:spcAft>
              <a:buClr>
                <a:srgbClr val="434343"/>
              </a:buClr>
              <a:buSzPts val="1400"/>
              <a:buFont typeface="Trebuchet MS"/>
              <a:buChar char="■"/>
              <a:defRPr b="0" i="0" sz="1400" u="none" cap="none" strike="noStrike">
                <a:solidFill>
                  <a:srgbClr val="434343"/>
                </a:solidFill>
                <a:latin typeface="Trebuchet MS"/>
                <a:ea typeface="Trebuchet MS"/>
                <a:cs typeface="Trebuchet MS"/>
                <a:sym typeface="Trebuchet MS"/>
              </a:defRPr>
            </a:lvl3pPr>
            <a:lvl4pPr indent="-317500" lvl="3" marL="1828800" marR="0" rtl="0" algn="l">
              <a:lnSpc>
                <a:spcPct val="115000"/>
              </a:lnSpc>
              <a:spcBef>
                <a:spcPts val="1600"/>
              </a:spcBef>
              <a:spcAft>
                <a:spcPts val="0"/>
              </a:spcAft>
              <a:buClr>
                <a:srgbClr val="434343"/>
              </a:buClr>
              <a:buSzPts val="1400"/>
              <a:buFont typeface="Trebuchet MS"/>
              <a:buChar char="●"/>
              <a:defRPr b="0" i="0" sz="1400" u="none" cap="none" strike="noStrike">
                <a:solidFill>
                  <a:srgbClr val="434343"/>
                </a:solidFill>
                <a:latin typeface="Trebuchet MS"/>
                <a:ea typeface="Trebuchet MS"/>
                <a:cs typeface="Trebuchet MS"/>
                <a:sym typeface="Trebuchet MS"/>
              </a:defRPr>
            </a:lvl4pPr>
            <a:lvl5pPr indent="-317500" lvl="4" marL="2286000" marR="0" rtl="0" algn="l">
              <a:lnSpc>
                <a:spcPct val="115000"/>
              </a:lnSpc>
              <a:spcBef>
                <a:spcPts val="1600"/>
              </a:spcBef>
              <a:spcAft>
                <a:spcPts val="0"/>
              </a:spcAft>
              <a:buClr>
                <a:srgbClr val="434343"/>
              </a:buClr>
              <a:buSzPts val="1400"/>
              <a:buFont typeface="Trebuchet MS"/>
              <a:buChar char="○"/>
              <a:defRPr b="0" i="0" sz="1400" u="none" cap="none" strike="noStrike">
                <a:solidFill>
                  <a:srgbClr val="434343"/>
                </a:solidFill>
                <a:latin typeface="Trebuchet MS"/>
                <a:ea typeface="Trebuchet MS"/>
                <a:cs typeface="Trebuchet MS"/>
                <a:sym typeface="Trebuchet MS"/>
              </a:defRPr>
            </a:lvl5pPr>
            <a:lvl6pPr indent="-317500" lvl="5" marL="2743200" marR="0" rtl="0" algn="l">
              <a:lnSpc>
                <a:spcPct val="115000"/>
              </a:lnSpc>
              <a:spcBef>
                <a:spcPts val="1600"/>
              </a:spcBef>
              <a:spcAft>
                <a:spcPts val="0"/>
              </a:spcAft>
              <a:buClr>
                <a:srgbClr val="434343"/>
              </a:buClr>
              <a:buSzPts val="1400"/>
              <a:buFont typeface="Trebuchet MS"/>
              <a:buChar char="■"/>
              <a:defRPr b="0" i="0" sz="1400" u="none" cap="none" strike="noStrike">
                <a:solidFill>
                  <a:srgbClr val="434343"/>
                </a:solidFill>
                <a:latin typeface="Trebuchet MS"/>
                <a:ea typeface="Trebuchet MS"/>
                <a:cs typeface="Trebuchet MS"/>
                <a:sym typeface="Trebuchet MS"/>
              </a:defRPr>
            </a:lvl6pPr>
            <a:lvl7pPr indent="-317500" lvl="6" marL="3200400" marR="0" rtl="0" algn="l">
              <a:lnSpc>
                <a:spcPct val="115000"/>
              </a:lnSpc>
              <a:spcBef>
                <a:spcPts val="1600"/>
              </a:spcBef>
              <a:spcAft>
                <a:spcPts val="0"/>
              </a:spcAft>
              <a:buClr>
                <a:srgbClr val="434343"/>
              </a:buClr>
              <a:buSzPts val="1400"/>
              <a:buFont typeface="Trebuchet MS"/>
              <a:buChar char="●"/>
              <a:defRPr b="0" i="0" sz="1400" u="none" cap="none" strike="noStrike">
                <a:solidFill>
                  <a:srgbClr val="434343"/>
                </a:solidFill>
                <a:latin typeface="Trebuchet MS"/>
                <a:ea typeface="Trebuchet MS"/>
                <a:cs typeface="Trebuchet MS"/>
                <a:sym typeface="Trebuchet MS"/>
              </a:defRPr>
            </a:lvl7pPr>
            <a:lvl8pPr indent="-317500" lvl="7" marL="3657600" marR="0" rtl="0" algn="l">
              <a:lnSpc>
                <a:spcPct val="115000"/>
              </a:lnSpc>
              <a:spcBef>
                <a:spcPts val="1600"/>
              </a:spcBef>
              <a:spcAft>
                <a:spcPts val="0"/>
              </a:spcAft>
              <a:buClr>
                <a:srgbClr val="434343"/>
              </a:buClr>
              <a:buSzPts val="1400"/>
              <a:buFont typeface="Trebuchet MS"/>
              <a:buChar char="○"/>
              <a:defRPr b="0" i="0" sz="1400" u="none" cap="none" strike="noStrike">
                <a:solidFill>
                  <a:srgbClr val="434343"/>
                </a:solidFill>
                <a:latin typeface="Trebuchet MS"/>
                <a:ea typeface="Trebuchet MS"/>
                <a:cs typeface="Trebuchet MS"/>
                <a:sym typeface="Trebuchet MS"/>
              </a:defRPr>
            </a:lvl8pPr>
            <a:lvl9pPr indent="-317500" lvl="8" marL="4114800" marR="0" rtl="0" algn="l">
              <a:lnSpc>
                <a:spcPct val="115000"/>
              </a:lnSpc>
              <a:spcBef>
                <a:spcPts val="1600"/>
              </a:spcBef>
              <a:spcAft>
                <a:spcPts val="1600"/>
              </a:spcAft>
              <a:buClr>
                <a:srgbClr val="434343"/>
              </a:buClr>
              <a:buSzPts val="1400"/>
              <a:buFont typeface="Trebuchet MS"/>
              <a:buChar char="■"/>
              <a:defRPr b="0" i="0" sz="1400" u="none" cap="none" strike="noStrike">
                <a:solidFill>
                  <a:srgbClr val="434343"/>
                </a:solidFill>
                <a:latin typeface="Trebuchet MS"/>
                <a:ea typeface="Trebuchet MS"/>
                <a:cs typeface="Trebuchet MS"/>
                <a:sym typeface="Trebuchet MS"/>
              </a:defRPr>
            </a:lvl9pPr>
          </a:lstStyle>
          <a:p/>
        </p:txBody>
      </p:sp>
      <p:sp>
        <p:nvSpPr>
          <p:cNvPr id="8" name="Google Shape;8;p1"/>
          <p:cNvSpPr txBox="1"/>
          <p:nvPr>
            <p:ph idx="12" type="sldNum"/>
          </p:nvPr>
        </p:nvSpPr>
        <p:spPr>
          <a:xfrm>
            <a:off x="8407425" y="-1"/>
            <a:ext cx="548700" cy="3621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C6D97E"/>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s"/>
              <a:t>‹#›</a:t>
            </a:fld>
            <a:endParaRPr>
              <a:latin typeface="Trebuchet MS"/>
              <a:ea typeface="Trebuchet MS"/>
              <a:cs typeface="Trebuchet MS"/>
              <a:sym typeface="Trebuchet MS"/>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es.wikipedia.org/wiki/Margaret_Boden" TargetMode="Externa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5"/>
          <p:cNvSpPr txBox="1"/>
          <p:nvPr>
            <p:ph type="ctrTitle"/>
          </p:nvPr>
        </p:nvSpPr>
        <p:spPr>
          <a:xfrm>
            <a:off x="382150" y="926450"/>
            <a:ext cx="8520600" cy="1200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3000">
                <a:solidFill>
                  <a:schemeClr val="dk1"/>
                </a:solidFill>
                <a:latin typeface="Roboto"/>
                <a:ea typeface="Roboto"/>
                <a:cs typeface="Roboto"/>
                <a:sym typeface="Roboto"/>
              </a:rPr>
              <a:t>INTELIGENCIA ARTIFICIAL </a:t>
            </a:r>
            <a:r>
              <a:rPr lang="es" sz="3000">
                <a:solidFill>
                  <a:schemeClr val="dk1"/>
                </a:solidFill>
                <a:latin typeface="Roboto"/>
                <a:ea typeface="Roboto"/>
                <a:cs typeface="Roboto"/>
                <a:sym typeface="Roboto"/>
              </a:rPr>
              <a:t>MARGARET </a:t>
            </a:r>
            <a:r>
              <a:rPr lang="es" sz="3000">
                <a:solidFill>
                  <a:schemeClr val="dk1"/>
                </a:solidFill>
                <a:latin typeface="Roboto"/>
                <a:ea typeface="Roboto"/>
                <a:cs typeface="Roboto"/>
                <a:sym typeface="Roboto"/>
              </a:rPr>
              <a:t>BODEN</a:t>
            </a:r>
            <a:endParaRPr sz="3000">
              <a:latin typeface="Roboto"/>
              <a:ea typeface="Roboto"/>
              <a:cs typeface="Roboto"/>
              <a:sym typeface="Roboto"/>
            </a:endParaRPr>
          </a:p>
        </p:txBody>
      </p:sp>
      <p:sp>
        <p:nvSpPr>
          <p:cNvPr id="61" name="Google Shape;61;p15"/>
          <p:cNvSpPr txBox="1"/>
          <p:nvPr>
            <p:ph idx="1" type="subTitle"/>
          </p:nvPr>
        </p:nvSpPr>
        <p:spPr>
          <a:xfrm>
            <a:off x="2981400" y="1981350"/>
            <a:ext cx="5850900" cy="5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Roboto"/>
                <a:ea typeface="Roboto"/>
                <a:cs typeface="Roboto"/>
                <a:sym typeface="Roboto"/>
              </a:rPr>
              <a:t>Jaime Darley Angulo Tenorio</a:t>
            </a:r>
            <a:br>
              <a:rPr lang="es">
                <a:latin typeface="Roboto"/>
                <a:ea typeface="Roboto"/>
                <a:cs typeface="Roboto"/>
                <a:sym typeface="Roboto"/>
              </a:rPr>
            </a:br>
            <a:r>
              <a:rPr lang="es">
                <a:latin typeface="Roboto"/>
                <a:ea typeface="Roboto"/>
                <a:cs typeface="Roboto"/>
                <a:sym typeface="Roboto"/>
              </a:rPr>
              <a:t>Pensamiento </a:t>
            </a:r>
            <a:r>
              <a:rPr lang="es">
                <a:latin typeface="Roboto"/>
                <a:ea typeface="Roboto"/>
                <a:cs typeface="Roboto"/>
                <a:sym typeface="Roboto"/>
              </a:rPr>
              <a:t>Sistémico</a:t>
            </a:r>
            <a:r>
              <a:rPr lang="es">
                <a:latin typeface="Roboto"/>
                <a:ea typeface="Roboto"/>
                <a:cs typeface="Roboto"/>
                <a:sym typeface="Roboto"/>
              </a:rPr>
              <a:t> Grupo 2</a:t>
            </a: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4"/>
          <p:cNvSpPr txBox="1"/>
          <p:nvPr>
            <p:ph idx="1" type="body"/>
          </p:nvPr>
        </p:nvSpPr>
        <p:spPr>
          <a:xfrm>
            <a:off x="0" y="376800"/>
            <a:ext cx="4572000" cy="44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Predicción de la IA</a:t>
            </a:r>
            <a:endParaRPr b="1"/>
          </a:p>
          <a:p>
            <a:pPr indent="-317500" lvl="0" marL="457200" rtl="0" algn="l">
              <a:spcBef>
                <a:spcPts val="0"/>
              </a:spcBef>
              <a:spcAft>
                <a:spcPts val="0"/>
              </a:spcAft>
              <a:buSzPts val="1400"/>
              <a:buFont typeface="Roboto"/>
              <a:buChar char="-"/>
            </a:pPr>
            <a:r>
              <a:rPr lang="es" sz="1400">
                <a:latin typeface="Roboto"/>
                <a:ea typeface="Roboto"/>
                <a:cs typeface="Roboto"/>
                <a:sym typeface="Roboto"/>
              </a:rPr>
              <a:t>Lady Ada Lovelace predijo aspectos de la IA en </a:t>
            </a:r>
            <a:r>
              <a:rPr lang="es" sz="1300">
                <a:latin typeface="Roboto"/>
                <a:ea typeface="Roboto"/>
                <a:cs typeface="Roboto"/>
                <a:sym typeface="Roboto"/>
              </a:rPr>
              <a:t>la década de 1840, anticipando el potencial de la IA en la creación de obras musicales y en el avance de la ciencia.</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s" sz="1300">
                <a:latin typeface="Roboto"/>
                <a:ea typeface="Roboto"/>
                <a:cs typeface="Roboto"/>
                <a:sym typeface="Roboto"/>
              </a:rPr>
              <a:t>Lovelace conceptualizó la Máquina Analítica, diseñada por Charles Babbage, como un dispositivo capaz de procesar símbolos que representarán “todas las materias del universo”.</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s" sz="1300">
                <a:latin typeface="Roboto"/>
                <a:ea typeface="Roboto"/>
                <a:cs typeface="Roboto"/>
                <a:sym typeface="Roboto"/>
              </a:rPr>
              <a:t>A pesar de su visión sobre la posibilidad de la IA, Lovelace no proporcionó detalles sobre cómo implementar la composición musical o el razonamiento científico en la máquina de Babbage. La IA era concebible, pero el camino para alcanzarla seguía siendo un misterio en esa época</a:t>
            </a:r>
            <a:endParaRPr sz="1300">
              <a:latin typeface="Roboto"/>
              <a:ea typeface="Roboto"/>
              <a:cs typeface="Roboto"/>
              <a:sym typeface="Roboto"/>
            </a:endParaRPr>
          </a:p>
        </p:txBody>
      </p:sp>
      <p:sp>
        <p:nvSpPr>
          <p:cNvPr id="116" name="Google Shape;116;p24"/>
          <p:cNvSpPr txBox="1"/>
          <p:nvPr>
            <p:ph idx="1" type="body"/>
          </p:nvPr>
        </p:nvSpPr>
        <p:spPr>
          <a:xfrm>
            <a:off x="4572000" y="376800"/>
            <a:ext cx="4572000" cy="44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Cómo</a:t>
            </a:r>
            <a:r>
              <a:rPr b="1" lang="es">
                <a:latin typeface="Roboto"/>
                <a:ea typeface="Roboto"/>
                <a:cs typeface="Roboto"/>
                <a:sym typeface="Roboto"/>
              </a:rPr>
              <a:t> </a:t>
            </a:r>
            <a:r>
              <a:rPr b="1" lang="es">
                <a:latin typeface="Roboto"/>
                <a:ea typeface="Roboto"/>
                <a:cs typeface="Roboto"/>
                <a:sym typeface="Roboto"/>
              </a:rPr>
              <a:t>empezó</a:t>
            </a:r>
            <a:r>
              <a:rPr b="1" lang="es">
                <a:latin typeface="Roboto"/>
                <a:ea typeface="Roboto"/>
                <a:cs typeface="Roboto"/>
                <a:sym typeface="Roboto"/>
              </a:rPr>
              <a:t> la IA</a:t>
            </a:r>
            <a:endParaRPr b="1">
              <a:latin typeface="Roboto"/>
              <a:ea typeface="Roboto"/>
              <a:cs typeface="Roboto"/>
              <a:sym typeface="Roboto"/>
            </a:endParaRPr>
          </a:p>
          <a:p>
            <a:pPr indent="-304800" lvl="0" marL="457200" rtl="0" algn="l">
              <a:spcBef>
                <a:spcPts val="0"/>
              </a:spcBef>
              <a:spcAft>
                <a:spcPts val="0"/>
              </a:spcAft>
              <a:buSzPts val="1200"/>
              <a:buFont typeface="Roboto"/>
              <a:buChar char="-"/>
            </a:pPr>
            <a:r>
              <a:rPr lang="es" sz="1200">
                <a:latin typeface="Roboto"/>
                <a:ea typeface="Roboto"/>
                <a:cs typeface="Roboto"/>
                <a:sym typeface="Roboto"/>
              </a:rPr>
              <a:t>Alan Turing en la década de 1930 estableció las bases de la inteligencia artificial al demostrar que una máquina universal de Turing podría realizar cualquier cálculo posible.</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s" sz="1200">
                <a:latin typeface="Roboto"/>
                <a:ea typeface="Roboto"/>
                <a:cs typeface="Roboto"/>
                <a:sym typeface="Roboto"/>
              </a:rPr>
              <a:t>Después de la Segunda Guerra Mundial, Turing contribuyó al diseño de la primera computadora moderna, sentando las bases para el desarrollo práctico y científico de la IA.</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s" sz="1200">
                <a:latin typeface="Roboto"/>
                <a:ea typeface="Roboto"/>
                <a:cs typeface="Roboto"/>
                <a:sym typeface="Roboto"/>
              </a:rPr>
              <a:t>Warren McCulloch y Walter Pitts vincularon los trabajos de Turing con la lógica y la teoría de las sinapsis neuronales, sentando las bases para la IA simbólica o GOFAI.</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s" sz="1200">
                <a:latin typeface="Roboto"/>
                <a:ea typeface="Roboto"/>
                <a:cs typeface="Roboto"/>
                <a:sym typeface="Roboto"/>
              </a:rPr>
              <a:t>En la década de 1950, se desarrollaron sistemas como el jugador de damas de Arthur Samuel y el Solucionador General de Problemas, pioneros en el uso de heurísticas y planificación, así como enfoques de conexionismo.</a:t>
            </a:r>
            <a:endParaRPr sz="12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5"/>
          <p:cNvSpPr txBox="1"/>
          <p:nvPr>
            <p:ph idx="1" type="body"/>
          </p:nvPr>
        </p:nvSpPr>
        <p:spPr>
          <a:xfrm>
            <a:off x="0" y="322100"/>
            <a:ext cx="4572000" cy="444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Cibernética</a:t>
            </a:r>
            <a:endParaRPr b="1">
              <a:latin typeface="Roboto"/>
              <a:ea typeface="Roboto"/>
              <a:cs typeface="Roboto"/>
              <a:sym typeface="Roboto"/>
            </a:endParaRPr>
          </a:p>
          <a:p>
            <a:pPr indent="-311150" lvl="0" marL="457200" rtl="0" algn="l">
              <a:spcBef>
                <a:spcPts val="0"/>
              </a:spcBef>
              <a:spcAft>
                <a:spcPts val="0"/>
              </a:spcAft>
              <a:buSzPts val="1300"/>
              <a:buFont typeface="Roboto"/>
              <a:buChar char="-"/>
            </a:pPr>
            <a:r>
              <a:rPr lang="es" sz="1300">
                <a:latin typeface="Roboto"/>
                <a:ea typeface="Roboto"/>
                <a:cs typeface="Roboto"/>
                <a:sym typeface="Roboto"/>
              </a:rPr>
              <a:t>En la década de 1940, Warren McCulloch influyó en el movimiento cibernético, centrado en la autoorganización biológica y la retroalimentación.</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s" sz="1300">
                <a:latin typeface="Roboto"/>
                <a:ea typeface="Roboto"/>
                <a:cs typeface="Roboto"/>
                <a:sym typeface="Roboto"/>
              </a:rPr>
              <a:t>Figuras como Norbert Wiener y John von Neumann exploraron modelos computacionales inspirados en la automatización y la comunicación en animales y máquinas.</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s" sz="1300">
                <a:latin typeface="Roboto"/>
                <a:ea typeface="Roboto"/>
                <a:cs typeface="Roboto"/>
                <a:sym typeface="Roboto"/>
              </a:rPr>
              <a:t>El desarrollo de conceptos como la retroalimentación y la teleología contribuyó al estudio de la cibernética, influyendo en áreas como la biología y la replicación.</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s" sz="1300">
                <a:latin typeface="Roboto"/>
                <a:ea typeface="Roboto"/>
                <a:cs typeface="Roboto"/>
                <a:sym typeface="Roboto"/>
              </a:rPr>
              <a:t>Los avances incluyeron la creación del Homeostato por Ashby y el sistema de procesamiento en paralelo Pandemonium de Oliver Selfridge, influenciando tanto la IA simbólica como el conexionismo.</a:t>
            </a:r>
            <a:endParaRPr sz="1300">
              <a:latin typeface="Roboto"/>
              <a:ea typeface="Roboto"/>
              <a:cs typeface="Roboto"/>
              <a:sym typeface="Roboto"/>
            </a:endParaRPr>
          </a:p>
        </p:txBody>
      </p:sp>
      <p:sp>
        <p:nvSpPr>
          <p:cNvPr id="122" name="Google Shape;122;p25"/>
          <p:cNvSpPr txBox="1"/>
          <p:nvPr>
            <p:ph idx="1" type="body"/>
          </p:nvPr>
        </p:nvSpPr>
        <p:spPr>
          <a:xfrm>
            <a:off x="4572000" y="348900"/>
            <a:ext cx="4572000" cy="444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Cómo se dividió la IA:</a:t>
            </a:r>
            <a:endParaRPr b="1">
              <a:latin typeface="Roboto"/>
              <a:ea typeface="Roboto"/>
              <a:cs typeface="Roboto"/>
              <a:sym typeface="Roboto"/>
            </a:endParaRPr>
          </a:p>
          <a:p>
            <a:pPr indent="-304800" lvl="0" marL="457200" rtl="0" algn="l">
              <a:spcBef>
                <a:spcPts val="0"/>
              </a:spcBef>
              <a:spcAft>
                <a:spcPts val="0"/>
              </a:spcAft>
              <a:buSzPts val="1200"/>
              <a:buFont typeface="Roboto"/>
              <a:buChar char="-"/>
            </a:pPr>
            <a:r>
              <a:rPr lang="es" sz="1200">
                <a:latin typeface="Roboto"/>
                <a:ea typeface="Roboto"/>
                <a:cs typeface="Roboto"/>
                <a:sym typeface="Roboto"/>
              </a:rPr>
              <a:t>En la década de 1960, surgió una división entre los interesados en la vida (cibernética y conexionismo) y los interesados en la mente (computación simbólica).</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s" sz="1200">
                <a:latin typeface="Roboto"/>
                <a:ea typeface="Roboto"/>
                <a:cs typeface="Roboto"/>
                <a:sym typeface="Roboto"/>
              </a:rPr>
              <a:t>El Perceptrón de Frank Rosenblatt en 1958 introdujo el conexionismo, pero críticas posteriores llevaron a una disminución en la investigación de redes neuronales.</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s" sz="1200">
                <a:latin typeface="Roboto"/>
                <a:ea typeface="Roboto"/>
                <a:cs typeface="Roboto"/>
                <a:sym typeface="Roboto"/>
              </a:rPr>
              <a:t>La IA simbólica dominó la atención mediática en las décadas de 1960 y 1970, mientras que los cibernéticos resurgieron en 1987 bajo el nombre de vida artificial (A-Life).</a:t>
            </a:r>
            <a:endParaRPr sz="1200">
              <a:latin typeface="Roboto"/>
              <a:ea typeface="Roboto"/>
              <a:cs typeface="Roboto"/>
              <a:sym typeface="Roboto"/>
            </a:endParaRPr>
          </a:p>
          <a:p>
            <a:pPr indent="0" lvl="0" marL="457200" rtl="0" algn="l">
              <a:spcBef>
                <a:spcPts val="0"/>
              </a:spcBef>
              <a:spcAft>
                <a:spcPts val="0"/>
              </a:spcAft>
              <a:buNone/>
            </a:pPr>
            <a:r>
              <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s" sz="1200">
                <a:latin typeface="Roboto"/>
                <a:ea typeface="Roboto"/>
                <a:cs typeface="Roboto"/>
                <a:sym typeface="Roboto"/>
              </a:rPr>
              <a:t>En el siglo XXI, se reconoce la necesidad de enfoques híbridos en la IA, combinando aprendizaje profundo con lógica simbólica para abordar diferentes preguntas con diversas respuestas.</a:t>
            </a:r>
            <a:endParaRPr sz="12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6"/>
          <p:cNvSpPr txBox="1"/>
          <p:nvPr>
            <p:ph type="title"/>
          </p:nvPr>
        </p:nvSpPr>
        <p:spPr>
          <a:xfrm>
            <a:off x="247650" y="445025"/>
            <a:ext cx="87084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2000">
                <a:solidFill>
                  <a:srgbClr val="434343"/>
                </a:solidFill>
              </a:rPr>
              <a:t>CAPÍTULO 2: LA INTELIGENCIA GENERAL ES EL SANTO GRIAL</a:t>
            </a:r>
            <a:endParaRPr/>
          </a:p>
        </p:txBody>
      </p:sp>
      <p:sp>
        <p:nvSpPr>
          <p:cNvPr id="128" name="Google Shape;128;p26"/>
          <p:cNvSpPr txBox="1"/>
          <p:nvPr>
            <p:ph idx="1" type="body"/>
          </p:nvPr>
        </p:nvSpPr>
        <p:spPr>
          <a:xfrm>
            <a:off x="0" y="1017725"/>
            <a:ext cx="4422300" cy="37365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Font typeface="Roboto"/>
              <a:buChar char="●"/>
            </a:pPr>
            <a:r>
              <a:rPr lang="es" sz="1900">
                <a:latin typeface="Roboto"/>
                <a:ea typeface="Roboto"/>
                <a:cs typeface="Roboto"/>
                <a:sym typeface="Roboto"/>
              </a:rPr>
              <a:t>LOS SUPERPODERES NO BASTAN</a:t>
            </a:r>
            <a:endParaRPr sz="1900">
              <a:latin typeface="Roboto"/>
              <a:ea typeface="Roboto"/>
              <a:cs typeface="Roboto"/>
              <a:sym typeface="Roboto"/>
            </a:endParaRPr>
          </a:p>
          <a:p>
            <a:pPr indent="-349250" lvl="0" marL="457200" rtl="0" algn="l">
              <a:spcBef>
                <a:spcPts val="0"/>
              </a:spcBef>
              <a:spcAft>
                <a:spcPts val="0"/>
              </a:spcAft>
              <a:buSzPts val="1900"/>
              <a:buFont typeface="Roboto"/>
              <a:buChar char="●"/>
            </a:pPr>
            <a:r>
              <a:rPr lang="es" sz="1900">
                <a:latin typeface="Roboto"/>
                <a:ea typeface="Roboto"/>
                <a:cs typeface="Roboto"/>
                <a:sym typeface="Roboto"/>
              </a:rPr>
              <a:t>BÚSQUEDA HEURÍSTICA</a:t>
            </a:r>
            <a:endParaRPr sz="1900">
              <a:latin typeface="Roboto"/>
              <a:ea typeface="Roboto"/>
              <a:cs typeface="Roboto"/>
              <a:sym typeface="Roboto"/>
            </a:endParaRPr>
          </a:p>
          <a:p>
            <a:pPr indent="-349250" lvl="0" marL="457200" rtl="0" algn="l">
              <a:spcBef>
                <a:spcPts val="0"/>
              </a:spcBef>
              <a:spcAft>
                <a:spcPts val="0"/>
              </a:spcAft>
              <a:buSzPts val="1900"/>
              <a:buFont typeface="Roboto"/>
              <a:buChar char="●"/>
            </a:pPr>
            <a:r>
              <a:rPr lang="es" sz="1900">
                <a:latin typeface="Roboto"/>
                <a:ea typeface="Roboto"/>
                <a:cs typeface="Roboto"/>
                <a:sym typeface="Roboto"/>
              </a:rPr>
              <a:t>PLANIFICACIÓN</a:t>
            </a:r>
            <a:endParaRPr sz="1900">
              <a:latin typeface="Roboto"/>
              <a:ea typeface="Roboto"/>
              <a:cs typeface="Roboto"/>
              <a:sym typeface="Roboto"/>
            </a:endParaRPr>
          </a:p>
          <a:p>
            <a:pPr indent="-349250" lvl="0" marL="457200" rtl="0" algn="l">
              <a:spcBef>
                <a:spcPts val="0"/>
              </a:spcBef>
              <a:spcAft>
                <a:spcPts val="0"/>
              </a:spcAft>
              <a:buSzPts val="1900"/>
              <a:buFont typeface="Roboto"/>
              <a:buChar char="●"/>
            </a:pPr>
            <a:r>
              <a:rPr lang="es" sz="1900">
                <a:latin typeface="Roboto"/>
                <a:ea typeface="Roboto"/>
                <a:cs typeface="Roboto"/>
                <a:sym typeface="Roboto"/>
              </a:rPr>
              <a:t>SIMPLIFICACIÓN MATEMÁTICA</a:t>
            </a:r>
            <a:endParaRPr sz="1900">
              <a:latin typeface="Roboto"/>
              <a:ea typeface="Roboto"/>
              <a:cs typeface="Roboto"/>
              <a:sym typeface="Roboto"/>
            </a:endParaRPr>
          </a:p>
          <a:p>
            <a:pPr indent="-349250" lvl="0" marL="457200" rtl="0" algn="l">
              <a:spcBef>
                <a:spcPts val="0"/>
              </a:spcBef>
              <a:spcAft>
                <a:spcPts val="0"/>
              </a:spcAft>
              <a:buSzPts val="1900"/>
              <a:buFont typeface="Roboto"/>
              <a:buChar char="●"/>
            </a:pPr>
            <a:r>
              <a:rPr lang="es" sz="1900">
                <a:latin typeface="Roboto"/>
                <a:ea typeface="Roboto"/>
                <a:cs typeface="Roboto"/>
                <a:sym typeface="Roboto"/>
              </a:rPr>
              <a:t>REPRESENTACIÓN DEL CONOCIMIENTO</a:t>
            </a:r>
            <a:endParaRPr sz="1900">
              <a:latin typeface="Roboto"/>
              <a:ea typeface="Roboto"/>
              <a:cs typeface="Roboto"/>
              <a:sym typeface="Roboto"/>
            </a:endParaRPr>
          </a:p>
          <a:p>
            <a:pPr indent="-349250" lvl="0" marL="457200" rtl="0" algn="l">
              <a:spcBef>
                <a:spcPts val="0"/>
              </a:spcBef>
              <a:spcAft>
                <a:spcPts val="0"/>
              </a:spcAft>
              <a:buSzPts val="1900"/>
              <a:buFont typeface="Roboto"/>
              <a:buChar char="●"/>
            </a:pPr>
            <a:r>
              <a:rPr lang="es" sz="1900">
                <a:latin typeface="Roboto"/>
                <a:ea typeface="Roboto"/>
                <a:cs typeface="Roboto"/>
                <a:sym typeface="Roboto"/>
              </a:rPr>
              <a:t>PROGRAMAS BASADOS EN REGLAS</a:t>
            </a:r>
            <a:endParaRPr sz="1900">
              <a:latin typeface="Roboto"/>
              <a:ea typeface="Roboto"/>
              <a:cs typeface="Roboto"/>
              <a:sym typeface="Roboto"/>
            </a:endParaRPr>
          </a:p>
          <a:p>
            <a:pPr indent="-349250" lvl="0" marL="457200" rtl="0" algn="l">
              <a:spcBef>
                <a:spcPts val="0"/>
              </a:spcBef>
              <a:spcAft>
                <a:spcPts val="0"/>
              </a:spcAft>
              <a:buSzPts val="1900"/>
              <a:buFont typeface="Roboto"/>
              <a:buChar char="●"/>
            </a:pPr>
            <a:r>
              <a:rPr lang="es" sz="1900">
                <a:latin typeface="Roboto"/>
                <a:ea typeface="Roboto"/>
                <a:cs typeface="Roboto"/>
                <a:sym typeface="Roboto"/>
              </a:rPr>
              <a:t>LÓGICA Y LA RED SEMÁNTICA</a:t>
            </a:r>
            <a:endParaRPr sz="19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p:txBody>
      </p:sp>
      <p:sp>
        <p:nvSpPr>
          <p:cNvPr id="129" name="Google Shape;129;p26"/>
          <p:cNvSpPr txBox="1"/>
          <p:nvPr>
            <p:ph idx="1" type="body"/>
          </p:nvPr>
        </p:nvSpPr>
        <p:spPr>
          <a:xfrm>
            <a:off x="4572000" y="1017725"/>
            <a:ext cx="4422300" cy="37365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Font typeface="Roboto"/>
              <a:buChar char="●"/>
            </a:pPr>
            <a:r>
              <a:rPr lang="es" sz="1900">
                <a:latin typeface="Roboto"/>
                <a:ea typeface="Roboto"/>
                <a:cs typeface="Roboto"/>
                <a:sym typeface="Roboto"/>
              </a:rPr>
              <a:t>VISIÓN ARTIFICIAL</a:t>
            </a:r>
            <a:endParaRPr sz="1900">
              <a:latin typeface="Roboto"/>
              <a:ea typeface="Roboto"/>
              <a:cs typeface="Roboto"/>
              <a:sym typeface="Roboto"/>
            </a:endParaRPr>
          </a:p>
          <a:p>
            <a:pPr indent="-349250" lvl="0" marL="457200" rtl="0" algn="l">
              <a:spcBef>
                <a:spcPts val="0"/>
              </a:spcBef>
              <a:spcAft>
                <a:spcPts val="0"/>
              </a:spcAft>
              <a:buSzPts val="1900"/>
              <a:buFont typeface="Roboto"/>
              <a:buChar char="●"/>
            </a:pPr>
            <a:r>
              <a:rPr lang="es" sz="1900">
                <a:latin typeface="Roboto"/>
                <a:ea typeface="Roboto"/>
                <a:cs typeface="Roboto"/>
                <a:sym typeface="Roboto"/>
              </a:rPr>
              <a:t>PROBLEMA DEL MARCO</a:t>
            </a:r>
            <a:endParaRPr sz="1900">
              <a:latin typeface="Roboto"/>
              <a:ea typeface="Roboto"/>
              <a:cs typeface="Roboto"/>
              <a:sym typeface="Roboto"/>
            </a:endParaRPr>
          </a:p>
          <a:p>
            <a:pPr indent="-349250" lvl="0" marL="457200" rtl="0" algn="l">
              <a:spcBef>
                <a:spcPts val="0"/>
              </a:spcBef>
              <a:spcAft>
                <a:spcPts val="0"/>
              </a:spcAft>
              <a:buSzPts val="1900"/>
              <a:buFont typeface="Roboto"/>
              <a:buChar char="●"/>
            </a:pPr>
            <a:r>
              <a:rPr lang="es" sz="1900">
                <a:latin typeface="Roboto"/>
                <a:ea typeface="Roboto"/>
                <a:cs typeface="Roboto"/>
                <a:sym typeface="Roboto"/>
              </a:rPr>
              <a:t>AGENTES Y COGNICIÓN DISTRIBUIDA</a:t>
            </a:r>
            <a:endParaRPr sz="1900">
              <a:latin typeface="Roboto"/>
              <a:ea typeface="Roboto"/>
              <a:cs typeface="Roboto"/>
              <a:sym typeface="Roboto"/>
            </a:endParaRPr>
          </a:p>
          <a:p>
            <a:pPr indent="-349250" lvl="0" marL="457200" rtl="0" algn="l">
              <a:spcBef>
                <a:spcPts val="0"/>
              </a:spcBef>
              <a:spcAft>
                <a:spcPts val="0"/>
              </a:spcAft>
              <a:buSzPts val="1900"/>
              <a:buFont typeface="Roboto"/>
              <a:buChar char="●"/>
            </a:pPr>
            <a:r>
              <a:rPr lang="es" sz="1900">
                <a:latin typeface="Roboto"/>
                <a:ea typeface="Roboto"/>
                <a:cs typeface="Roboto"/>
                <a:sym typeface="Roboto"/>
              </a:rPr>
              <a:t>APRENDIZAJE AUTOMÁTICO</a:t>
            </a:r>
            <a:endParaRPr sz="1900">
              <a:latin typeface="Roboto"/>
              <a:ea typeface="Roboto"/>
              <a:cs typeface="Roboto"/>
              <a:sym typeface="Roboto"/>
            </a:endParaRPr>
          </a:p>
          <a:p>
            <a:pPr indent="-349250" lvl="0" marL="457200" rtl="0" algn="l">
              <a:spcBef>
                <a:spcPts val="0"/>
              </a:spcBef>
              <a:spcAft>
                <a:spcPts val="0"/>
              </a:spcAft>
              <a:buSzPts val="1900"/>
              <a:buFont typeface="Roboto"/>
              <a:buChar char="●"/>
            </a:pPr>
            <a:r>
              <a:rPr lang="es" sz="1900">
                <a:latin typeface="Roboto"/>
                <a:ea typeface="Roboto"/>
                <a:cs typeface="Roboto"/>
                <a:sym typeface="Roboto"/>
              </a:rPr>
              <a:t>SISTEMAS GENERALISTA</a:t>
            </a:r>
            <a:endParaRPr sz="1900">
              <a:latin typeface="Roboto"/>
              <a:ea typeface="Roboto"/>
              <a:cs typeface="Roboto"/>
              <a:sym typeface="Roboto"/>
            </a:endParaRPr>
          </a:p>
          <a:p>
            <a:pPr indent="-349250" lvl="0" marL="457200" rtl="0" algn="l">
              <a:spcBef>
                <a:spcPts val="0"/>
              </a:spcBef>
              <a:spcAft>
                <a:spcPts val="0"/>
              </a:spcAft>
              <a:buSzPts val="1900"/>
              <a:buFont typeface="Roboto"/>
              <a:buChar char="●"/>
            </a:pPr>
            <a:r>
              <a:rPr lang="es" sz="1900">
                <a:latin typeface="Roboto"/>
                <a:ea typeface="Roboto"/>
                <a:cs typeface="Roboto"/>
                <a:sym typeface="Roboto"/>
              </a:rPr>
              <a:t>SUEÑO REVITALIZADO</a:t>
            </a:r>
            <a:endParaRPr sz="1900">
              <a:latin typeface="Roboto"/>
              <a:ea typeface="Roboto"/>
              <a:cs typeface="Roboto"/>
              <a:sym typeface="Roboto"/>
            </a:endParaRPr>
          </a:p>
          <a:p>
            <a:pPr indent="-349250" lvl="0" marL="457200" rtl="0" algn="l">
              <a:spcBef>
                <a:spcPts val="0"/>
              </a:spcBef>
              <a:spcAft>
                <a:spcPts val="0"/>
              </a:spcAft>
              <a:buSzPts val="1900"/>
              <a:buFont typeface="Roboto"/>
              <a:buChar char="●"/>
            </a:pPr>
            <a:r>
              <a:rPr lang="es" sz="1900">
                <a:latin typeface="Roboto"/>
                <a:ea typeface="Roboto"/>
                <a:cs typeface="Roboto"/>
                <a:sym typeface="Roboto"/>
              </a:rPr>
              <a:t>DIMENSIONES QUE FALTAN</a:t>
            </a:r>
            <a:endParaRPr sz="19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7"/>
          <p:cNvSpPr txBox="1"/>
          <p:nvPr>
            <p:ph idx="1" type="body"/>
          </p:nvPr>
        </p:nvSpPr>
        <p:spPr>
          <a:xfrm>
            <a:off x="0" y="283475"/>
            <a:ext cx="4887600" cy="43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LOS SUPERPODERES NO BASTAN</a:t>
            </a:r>
            <a:endParaRPr>
              <a:latin typeface="Roboto"/>
              <a:ea typeface="Roboto"/>
              <a:cs typeface="Roboto"/>
              <a:sym typeface="Roboto"/>
            </a:endParaRPr>
          </a:p>
          <a:p>
            <a:pPr indent="0" lvl="0" marL="0" rtl="0" algn="l">
              <a:spcBef>
                <a:spcPts val="0"/>
              </a:spcBef>
              <a:spcAft>
                <a:spcPts val="0"/>
              </a:spcAft>
              <a:buNone/>
            </a:pPr>
            <a:r>
              <a:rPr lang="es" sz="1600">
                <a:latin typeface="Roboto"/>
                <a:ea typeface="Roboto"/>
                <a:cs typeface="Roboto"/>
                <a:sym typeface="Roboto"/>
              </a:rPr>
              <a:t>Aumentar la potencia computacional no resuelve todos los problemas en IA. Se necesitan nuevos métodos de resolución y eficiencia en cálculos.</a:t>
            </a:r>
            <a:endParaRPr sz="16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BÚSQUEDA HEURÍSTICA</a:t>
            </a:r>
            <a:endParaRPr b="1">
              <a:latin typeface="Roboto"/>
              <a:ea typeface="Roboto"/>
              <a:cs typeface="Roboto"/>
              <a:sym typeface="Roboto"/>
            </a:endParaRPr>
          </a:p>
          <a:p>
            <a:pPr indent="0" lvl="0" marL="0" rtl="0" algn="l">
              <a:spcBef>
                <a:spcPts val="0"/>
              </a:spcBef>
              <a:spcAft>
                <a:spcPts val="0"/>
              </a:spcAft>
              <a:buNone/>
            </a:pPr>
            <a:r>
              <a:rPr lang="es" sz="1600">
                <a:latin typeface="Roboto"/>
                <a:ea typeface="Roboto"/>
                <a:cs typeface="Roboto"/>
                <a:sym typeface="Roboto"/>
              </a:rPr>
              <a:t>Las heurísticas facilitan la resolución de problemas en IA al dirigir el programa hacia áreas específicas de búsqueda.</a:t>
            </a:r>
            <a:endParaRPr sz="16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s" sz="1900">
                <a:latin typeface="Roboto"/>
                <a:ea typeface="Roboto"/>
                <a:cs typeface="Roboto"/>
                <a:sym typeface="Roboto"/>
              </a:rPr>
              <a:t>PLANIFICACIÓN</a:t>
            </a:r>
            <a:endParaRPr b="1" sz="1900">
              <a:latin typeface="Roboto"/>
              <a:ea typeface="Roboto"/>
              <a:cs typeface="Roboto"/>
              <a:sym typeface="Roboto"/>
            </a:endParaRPr>
          </a:p>
          <a:p>
            <a:pPr indent="0" lvl="0" marL="0" rtl="0" algn="l">
              <a:spcBef>
                <a:spcPts val="0"/>
              </a:spcBef>
              <a:spcAft>
                <a:spcPts val="0"/>
              </a:spcAft>
              <a:buNone/>
            </a:pPr>
            <a:r>
              <a:rPr lang="es" sz="1600">
                <a:latin typeface="Roboto"/>
                <a:ea typeface="Roboto"/>
                <a:cs typeface="Roboto"/>
                <a:sym typeface="Roboto"/>
              </a:rPr>
              <a:t>La planificación en IA, crucial para alcanzar objetivos a diferentes niveles de abstracción, ha demostrado eficacia en diversos campos como el militar y la robótica.</a:t>
            </a:r>
            <a:endParaRPr sz="16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35" name="Google Shape;135;p27"/>
          <p:cNvPicPr preferRelativeResize="0"/>
          <p:nvPr/>
        </p:nvPicPr>
        <p:blipFill>
          <a:blip r:embed="rId3">
            <a:alphaModFix/>
          </a:blip>
          <a:stretch>
            <a:fillRect/>
          </a:stretch>
        </p:blipFill>
        <p:spPr>
          <a:xfrm>
            <a:off x="4993025" y="505175"/>
            <a:ext cx="3951601" cy="3951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8"/>
          <p:cNvSpPr txBox="1"/>
          <p:nvPr>
            <p:ph idx="1" type="body"/>
          </p:nvPr>
        </p:nvSpPr>
        <p:spPr>
          <a:xfrm>
            <a:off x="55650" y="303725"/>
            <a:ext cx="9032700" cy="444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SIMPLIFICACIÓN MATEMÁTICA</a:t>
            </a:r>
            <a:endParaRPr>
              <a:latin typeface="Roboto"/>
              <a:ea typeface="Roboto"/>
              <a:cs typeface="Roboto"/>
              <a:sym typeface="Roboto"/>
            </a:endParaRPr>
          </a:p>
          <a:p>
            <a:pPr indent="0" lvl="0" marL="0" rtl="0" algn="l">
              <a:spcBef>
                <a:spcPts val="0"/>
              </a:spcBef>
              <a:spcAft>
                <a:spcPts val="0"/>
              </a:spcAft>
              <a:buNone/>
            </a:pPr>
            <a:r>
              <a:rPr lang="es" sz="1600">
                <a:latin typeface="Roboto"/>
                <a:ea typeface="Roboto"/>
                <a:cs typeface="Roboto"/>
                <a:sym typeface="Roboto"/>
              </a:rPr>
              <a:t>Estrategias como heurísticas y simplificación de variables hacen más manejable el espacio de búsqueda en IA, aunque pueden no ser directamente aplicables a situaciones del mundo real.</a:t>
            </a:r>
            <a:endParaRPr sz="16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REPRESENTACIÓN DEL CONOCIMIENTO</a:t>
            </a:r>
            <a:endParaRPr>
              <a:latin typeface="Roboto"/>
              <a:ea typeface="Roboto"/>
              <a:cs typeface="Roboto"/>
              <a:sym typeface="Roboto"/>
            </a:endParaRPr>
          </a:p>
          <a:p>
            <a:pPr indent="0" lvl="0" marL="0" rtl="0" algn="l">
              <a:spcBef>
                <a:spcPts val="0"/>
              </a:spcBef>
              <a:spcAft>
                <a:spcPts val="0"/>
              </a:spcAft>
              <a:buNone/>
            </a:pPr>
            <a:r>
              <a:rPr lang="es" sz="1600">
                <a:latin typeface="Roboto"/>
                <a:ea typeface="Roboto"/>
                <a:cs typeface="Roboto"/>
                <a:sym typeface="Roboto"/>
              </a:rPr>
              <a:t>Es crucial presentar información para que la IA pueda entenderla. Se emplean métodos generales y altamente especializados.</a:t>
            </a:r>
            <a:endParaRPr sz="16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PROGRAMAS BASADOS EN REGLAS</a:t>
            </a:r>
            <a:endParaRPr b="1">
              <a:latin typeface="Roboto"/>
              <a:ea typeface="Roboto"/>
              <a:cs typeface="Roboto"/>
              <a:sym typeface="Roboto"/>
            </a:endParaRPr>
          </a:p>
          <a:p>
            <a:pPr indent="0" lvl="0" marL="0" rtl="0" algn="l">
              <a:spcBef>
                <a:spcPts val="0"/>
              </a:spcBef>
              <a:spcAft>
                <a:spcPts val="0"/>
              </a:spcAft>
              <a:buNone/>
            </a:pPr>
            <a:r>
              <a:rPr lang="es" sz="1600">
                <a:latin typeface="Roboto"/>
                <a:ea typeface="Roboto"/>
                <a:cs typeface="Roboto"/>
                <a:sym typeface="Roboto"/>
              </a:rPr>
              <a:t>Utilizados en sistemas expertos, representan conocimiento como reglas condicionales. Aunque útiles, deben mantener la coherencia.</a:t>
            </a:r>
            <a:endParaRPr sz="1600">
              <a:latin typeface="Roboto"/>
              <a:ea typeface="Roboto"/>
              <a:cs typeface="Roboto"/>
              <a:sym typeface="Roboto"/>
            </a:endParaRPr>
          </a:p>
          <a:p>
            <a:pPr indent="0" lvl="0" marL="0" rtl="0" algn="l">
              <a:spcBef>
                <a:spcPts val="0"/>
              </a:spcBef>
              <a:spcAft>
                <a:spcPts val="0"/>
              </a:spcAft>
              <a:buNone/>
            </a:pPr>
            <a:r>
              <a:rPr lang="es" sz="1600">
                <a:latin typeface="Roboto"/>
                <a:ea typeface="Roboto"/>
                <a:cs typeface="Roboto"/>
                <a:sym typeface="Roboto"/>
              </a:rPr>
              <a:t>Los sistemas expertos son una de las áreas de aplicación más tempranas y conocidas de la Inteligencia Artificial</a:t>
            </a:r>
            <a:endParaRPr sz="16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9"/>
          <p:cNvSpPr txBox="1"/>
          <p:nvPr>
            <p:ph idx="1" type="body"/>
          </p:nvPr>
        </p:nvSpPr>
        <p:spPr>
          <a:xfrm>
            <a:off x="0" y="283475"/>
            <a:ext cx="8997600" cy="452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LÓGICA Y LA RED SEMÁNTICA</a:t>
            </a:r>
            <a:endParaRPr b="1">
              <a:latin typeface="Roboto"/>
              <a:ea typeface="Roboto"/>
              <a:cs typeface="Roboto"/>
              <a:sym typeface="Roboto"/>
            </a:endParaRPr>
          </a:p>
          <a:p>
            <a:pPr indent="0" lvl="0" marL="0" rtl="0" algn="l">
              <a:spcBef>
                <a:spcPts val="0"/>
              </a:spcBef>
              <a:spcAft>
                <a:spcPts val="0"/>
              </a:spcAft>
              <a:buNone/>
            </a:pPr>
            <a:r>
              <a:rPr lang="es" sz="1500">
                <a:latin typeface="Roboto"/>
                <a:ea typeface="Roboto"/>
                <a:cs typeface="Roboto"/>
                <a:sym typeface="Roboto"/>
              </a:rPr>
              <a:t> La lógica ofrece ventajas como aplicabilidad general, pero enfrenta desafíos como la explosión combinatoria. Se buscan soluciones no monótonas y difusas.</a:t>
            </a:r>
            <a:endParaRPr sz="15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VISIÓN ARTIFICIAL</a:t>
            </a:r>
            <a:endParaRPr b="1">
              <a:latin typeface="Roboto"/>
              <a:ea typeface="Roboto"/>
              <a:cs typeface="Roboto"/>
              <a:sym typeface="Roboto"/>
            </a:endParaRPr>
          </a:p>
          <a:p>
            <a:pPr indent="0" lvl="0" marL="0" rtl="0" algn="l">
              <a:spcBef>
                <a:spcPts val="0"/>
              </a:spcBef>
              <a:spcAft>
                <a:spcPts val="0"/>
              </a:spcAft>
              <a:buNone/>
            </a:pPr>
            <a:r>
              <a:rPr lang="es" sz="1500">
                <a:latin typeface="Roboto"/>
                <a:ea typeface="Roboto"/>
                <a:cs typeface="Roboto"/>
                <a:sym typeface="Roboto"/>
              </a:rPr>
              <a:t>Aunque ha habido avances, las computadoras aún no igualan la comprensión visual humana. Se necesita más desarrollo en conceptos tridimensionales y comprensión de expresiones.</a:t>
            </a:r>
            <a:endParaRPr sz="15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PROBLEMA DEL MARCO</a:t>
            </a:r>
            <a:endParaRPr b="1">
              <a:latin typeface="Roboto"/>
              <a:ea typeface="Roboto"/>
              <a:cs typeface="Roboto"/>
              <a:sym typeface="Roboto"/>
            </a:endParaRPr>
          </a:p>
          <a:p>
            <a:pPr indent="0" lvl="0" marL="0" rtl="0" algn="l">
              <a:spcBef>
                <a:spcPts val="0"/>
              </a:spcBef>
              <a:spcAft>
                <a:spcPts val="0"/>
              </a:spcAft>
              <a:buNone/>
            </a:pPr>
            <a:r>
              <a:rPr lang="es" sz="1500">
                <a:latin typeface="Roboto"/>
                <a:ea typeface="Roboto"/>
                <a:cs typeface="Roboto"/>
                <a:sym typeface="Roboto"/>
              </a:rPr>
              <a:t>Las computadoras pueden ignorar implicaciones no explícitas, enfrentando dificultades al resolver problemas fuera del marco establecido. Este problema limita la capacidad de la IA para comprender la relevancia de la información</a:t>
            </a:r>
            <a:r>
              <a:rPr lang="es">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0"/>
          <p:cNvSpPr txBox="1"/>
          <p:nvPr>
            <p:ph idx="1" type="body"/>
          </p:nvPr>
        </p:nvSpPr>
        <p:spPr>
          <a:xfrm>
            <a:off x="0" y="342200"/>
            <a:ext cx="9144000" cy="444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AGENTES Y COGNICIÓN DISTRIBUIDA</a:t>
            </a:r>
            <a:endParaRPr b="1">
              <a:latin typeface="Roboto"/>
              <a:ea typeface="Roboto"/>
              <a:cs typeface="Roboto"/>
              <a:sym typeface="Roboto"/>
            </a:endParaRPr>
          </a:p>
          <a:p>
            <a:pPr indent="0" lvl="0" marL="0" rtl="0" algn="l">
              <a:spcBef>
                <a:spcPts val="0"/>
              </a:spcBef>
              <a:spcAft>
                <a:spcPts val="0"/>
              </a:spcAft>
              <a:buNone/>
            </a:pPr>
            <a:r>
              <a:rPr lang="es" sz="1600">
                <a:latin typeface="Roboto"/>
                <a:ea typeface="Roboto"/>
                <a:cs typeface="Roboto"/>
                <a:sym typeface="Roboto"/>
              </a:rPr>
              <a:t>Los agentes de IA son procedimientos autónomos que colaboran y utilizan su inteligencia limitada en conjunto para lograr resultados. La cognición distribuida es fundamental en el diseño de sistemas de interacción persona-ordenador.</a:t>
            </a:r>
            <a:endParaRPr sz="16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APRENDIZAJE AUTOMÁTICO</a:t>
            </a:r>
            <a:endParaRPr b="1">
              <a:latin typeface="Roboto"/>
              <a:ea typeface="Roboto"/>
              <a:cs typeface="Roboto"/>
              <a:sym typeface="Roboto"/>
            </a:endParaRPr>
          </a:p>
          <a:p>
            <a:pPr indent="0" lvl="0" marL="0" rtl="0" algn="l">
              <a:spcBef>
                <a:spcPts val="0"/>
              </a:spcBef>
              <a:spcAft>
                <a:spcPts val="0"/>
              </a:spcAft>
              <a:buNone/>
            </a:pPr>
            <a:r>
              <a:rPr lang="es" sz="1600">
                <a:latin typeface="Roboto"/>
                <a:ea typeface="Roboto"/>
                <a:cs typeface="Roboto"/>
                <a:sym typeface="Roboto"/>
              </a:rPr>
              <a:t>El aprendizaje automático, basado en psicología y estadísticas, es crucial en la IA, utilizando técnicas como el aprendizaje supervisado, no supervisado y por refuerzo. El aprendizaje profundo es un avance prometedor.</a:t>
            </a:r>
            <a:endParaRPr sz="16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SISTEMAS GENERALISTAS</a:t>
            </a:r>
            <a:endParaRPr b="1">
              <a:latin typeface="Roboto"/>
              <a:ea typeface="Roboto"/>
              <a:cs typeface="Roboto"/>
              <a:sym typeface="Roboto"/>
            </a:endParaRPr>
          </a:p>
          <a:p>
            <a:pPr indent="0" lvl="0" marL="0" rtl="0" algn="l">
              <a:spcBef>
                <a:spcPts val="0"/>
              </a:spcBef>
              <a:spcAft>
                <a:spcPts val="0"/>
              </a:spcAft>
              <a:buNone/>
            </a:pPr>
            <a:r>
              <a:rPr lang="es" sz="1600">
                <a:latin typeface="Roboto"/>
                <a:ea typeface="Roboto"/>
                <a:cs typeface="Roboto"/>
                <a:sym typeface="Roboto"/>
              </a:rPr>
              <a:t>Se examinan enfoques como SOAR, ACT-R y CYC para lograr IA fuerte. Aunque se han logrado avances, persisten desafíos significativos en el manejo del conocimiento y la comprensión de conceptos para alcanzar una IA completa.</a:t>
            </a:r>
            <a:endParaRPr sz="16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1"/>
          <p:cNvSpPr txBox="1"/>
          <p:nvPr>
            <p:ph idx="1" type="body"/>
          </p:nvPr>
        </p:nvSpPr>
        <p:spPr>
          <a:xfrm>
            <a:off x="0" y="342200"/>
            <a:ext cx="9144000" cy="444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SUEÑO REVITALIZADO</a:t>
            </a:r>
            <a:endParaRPr b="1">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Se ha renovado el interés en la Inteligencia Artificial Fuerte (IAF) con proyectos como NELL, NEIL, CALO, Siri, LIDA, OpenCog y en la moralidad de los robots. Aunque hay avances, el sentido común de estos sistemas sigue siendo limitado, y alcanzar una IAF completa sigue siendo un desafío.</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DIMENSIONES QUE FALTAN</a:t>
            </a:r>
            <a:endParaRPr b="1">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Los sistemas actuales de IA se centran en la cognición y descuidan aspectos como la motivación y la emoción. Aunque hay intentos como MicroPsi de Joscha Bach, ninguna aproximación ha logrado una IAF a nivel humano. A pesar de visiones optimistas, sigue siendo un desafío significativo y hay opiniones divergentes sobre cuándo podría lograrse.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2"/>
          <p:cNvSpPr txBox="1"/>
          <p:nvPr>
            <p:ph type="title"/>
          </p:nvPr>
        </p:nvSpPr>
        <p:spPr>
          <a:xfrm>
            <a:off x="217800" y="374550"/>
            <a:ext cx="8708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CAPÍTULO 3: LENGUAJE, CREATIVIDAD, EMOCIÓN </a:t>
            </a:r>
            <a:endParaRPr/>
          </a:p>
          <a:p>
            <a:pPr indent="0" lvl="0" marL="0" rtl="0" algn="ctr">
              <a:spcBef>
                <a:spcPts val="0"/>
              </a:spcBef>
              <a:spcAft>
                <a:spcPts val="0"/>
              </a:spcAft>
              <a:buNone/>
            </a:pPr>
            <a:r>
              <a:t/>
            </a:r>
            <a:endParaRPr/>
          </a:p>
        </p:txBody>
      </p:sp>
      <p:sp>
        <p:nvSpPr>
          <p:cNvPr id="161" name="Google Shape;161;p32"/>
          <p:cNvSpPr txBox="1"/>
          <p:nvPr>
            <p:ph idx="1" type="body"/>
          </p:nvPr>
        </p:nvSpPr>
        <p:spPr>
          <a:xfrm>
            <a:off x="0" y="1152475"/>
            <a:ext cx="4572000" cy="36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Lenguaje</a:t>
            </a:r>
            <a:endParaRPr b="1">
              <a:latin typeface="Roboto"/>
              <a:ea typeface="Roboto"/>
              <a:cs typeface="Roboto"/>
              <a:sym typeface="Roboto"/>
            </a:endParaRPr>
          </a:p>
          <a:p>
            <a:pPr indent="-317500" lvl="0" marL="457200" rtl="0" algn="l">
              <a:spcBef>
                <a:spcPts val="0"/>
              </a:spcBef>
              <a:spcAft>
                <a:spcPts val="0"/>
              </a:spcAft>
              <a:buSzPts val="1400"/>
              <a:buFont typeface="Roboto"/>
              <a:buChar char="-"/>
            </a:pPr>
            <a:r>
              <a:rPr lang="es" sz="1400">
                <a:latin typeface="Roboto"/>
                <a:ea typeface="Roboto"/>
                <a:cs typeface="Roboto"/>
                <a:sym typeface="Roboto"/>
              </a:rPr>
              <a:t>Las aplicaciones de IA se centran en comprender el lenguaje, pero enfrentan dificultades en la generación lingüística.</a:t>
            </a:r>
            <a:endParaRPr sz="1400">
              <a:latin typeface="Roboto"/>
              <a:ea typeface="Roboto"/>
              <a:cs typeface="Roboto"/>
              <a:sym typeface="Roboto"/>
            </a:endParaRPr>
          </a:p>
          <a:p>
            <a:pPr indent="0" lvl="0" marL="457200" rtl="0" algn="l">
              <a:spcBef>
                <a:spcPts val="0"/>
              </a:spcBef>
              <a:spcAft>
                <a:spcPts val="0"/>
              </a:spcAft>
              <a:buNone/>
            </a:pPr>
            <a:r>
              <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s" sz="1400">
                <a:latin typeface="Roboto"/>
                <a:ea typeface="Roboto"/>
                <a:cs typeface="Roboto"/>
                <a:sym typeface="Roboto"/>
              </a:rPr>
              <a:t>Se utiliza un enfoque estadístico y de aprendizaje automático en el procesamiento del lenguaje natural (PLN).</a:t>
            </a:r>
            <a:endParaRPr sz="1400">
              <a:latin typeface="Roboto"/>
              <a:ea typeface="Roboto"/>
              <a:cs typeface="Roboto"/>
              <a:sym typeface="Roboto"/>
            </a:endParaRPr>
          </a:p>
          <a:p>
            <a:pPr indent="0" lvl="0" marL="457200" rtl="0" algn="l">
              <a:spcBef>
                <a:spcPts val="0"/>
              </a:spcBef>
              <a:spcAft>
                <a:spcPts val="0"/>
              </a:spcAft>
              <a:buNone/>
            </a:pPr>
            <a:r>
              <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s" sz="1400">
                <a:latin typeface="Roboto"/>
                <a:ea typeface="Roboto"/>
                <a:cs typeface="Roboto"/>
                <a:sym typeface="Roboto"/>
              </a:rPr>
              <a:t>Aplicaciones como la traducción automática y la extracción de información muestran tanto éxitos como desafíos en la comprensión del lenguaje.</a:t>
            </a:r>
            <a:endParaRPr sz="1400">
              <a:latin typeface="Roboto"/>
              <a:ea typeface="Roboto"/>
              <a:cs typeface="Roboto"/>
              <a:sym typeface="Roboto"/>
            </a:endParaRPr>
          </a:p>
          <a:p>
            <a:pPr indent="0" lvl="0" marL="457200" rtl="0" algn="l">
              <a:spcBef>
                <a:spcPts val="0"/>
              </a:spcBef>
              <a:spcAft>
                <a:spcPts val="0"/>
              </a:spcAft>
              <a:buNone/>
            </a:pPr>
            <a:r>
              <a:t/>
            </a:r>
            <a:endParaRPr sz="1400">
              <a:latin typeface="Roboto"/>
              <a:ea typeface="Roboto"/>
              <a:cs typeface="Roboto"/>
              <a:sym typeface="Roboto"/>
            </a:endParaRPr>
          </a:p>
          <a:p>
            <a:pPr indent="0" lvl="0" marL="0" rtl="0" algn="l">
              <a:spcBef>
                <a:spcPts val="0"/>
              </a:spcBef>
              <a:spcAft>
                <a:spcPts val="0"/>
              </a:spcAft>
              <a:buNone/>
            </a:pPr>
            <a:r>
              <a:t/>
            </a:r>
            <a:endParaRPr sz="1400">
              <a:latin typeface="Roboto"/>
              <a:ea typeface="Roboto"/>
              <a:cs typeface="Roboto"/>
              <a:sym typeface="Roboto"/>
            </a:endParaRPr>
          </a:p>
        </p:txBody>
      </p:sp>
      <p:sp>
        <p:nvSpPr>
          <p:cNvPr id="162" name="Google Shape;162;p32"/>
          <p:cNvSpPr txBox="1"/>
          <p:nvPr>
            <p:ph idx="1" type="body"/>
          </p:nvPr>
        </p:nvSpPr>
        <p:spPr>
          <a:xfrm>
            <a:off x="4707675" y="1250150"/>
            <a:ext cx="4572000" cy="36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a:p>
            <a:pPr indent="-317500" lvl="0" marL="457200" rtl="0" algn="l">
              <a:spcBef>
                <a:spcPts val="0"/>
              </a:spcBef>
              <a:spcAft>
                <a:spcPts val="0"/>
              </a:spcAft>
              <a:buSzPts val="1400"/>
              <a:buFont typeface="Roboto"/>
              <a:buChar char="-"/>
            </a:pPr>
            <a:r>
              <a:rPr lang="es" sz="1400">
                <a:latin typeface="Roboto"/>
                <a:ea typeface="Roboto"/>
                <a:cs typeface="Roboto"/>
                <a:sym typeface="Roboto"/>
              </a:rPr>
              <a:t>Asistentes virtuales como Siri y sistemas como WATSON destacan limitaciones en la comprensión de la relevancia humana.</a:t>
            </a:r>
            <a:endParaRPr sz="1400">
              <a:latin typeface="Roboto"/>
              <a:ea typeface="Roboto"/>
              <a:cs typeface="Roboto"/>
              <a:sym typeface="Roboto"/>
            </a:endParaRPr>
          </a:p>
          <a:p>
            <a:pPr indent="0" lvl="0" marL="457200" rtl="0" algn="l">
              <a:spcBef>
                <a:spcPts val="0"/>
              </a:spcBef>
              <a:spcAft>
                <a:spcPts val="0"/>
              </a:spcAft>
              <a:buNone/>
            </a:pPr>
            <a:r>
              <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s" sz="1400">
                <a:latin typeface="Roboto"/>
                <a:ea typeface="Roboto"/>
                <a:cs typeface="Roboto"/>
                <a:sym typeface="Roboto"/>
              </a:rPr>
              <a:t>La dominación completa de la relevancia por parte de sistemas no humanos es cuestionada.</a:t>
            </a:r>
            <a:endParaRPr b="1">
              <a:latin typeface="Roboto"/>
              <a:ea typeface="Roboto"/>
              <a:cs typeface="Roboto"/>
              <a:sym typeface="Roboto"/>
            </a:endParaRPr>
          </a:p>
          <a:p>
            <a:pPr indent="0" lvl="0" marL="457200" rtl="0" algn="l">
              <a:spcBef>
                <a:spcPts val="0"/>
              </a:spcBef>
              <a:spcAft>
                <a:spcPts val="0"/>
              </a:spcAft>
              <a:buNone/>
            </a:pPr>
            <a:r>
              <a:t/>
            </a:r>
            <a:endParaRPr sz="14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3"/>
          <p:cNvSpPr txBox="1"/>
          <p:nvPr>
            <p:ph idx="1" type="body"/>
          </p:nvPr>
        </p:nvSpPr>
        <p:spPr>
          <a:xfrm>
            <a:off x="0" y="335775"/>
            <a:ext cx="9144000" cy="444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Creatividad</a:t>
            </a:r>
            <a:endParaRPr b="1">
              <a:latin typeface="Roboto"/>
              <a:ea typeface="Roboto"/>
              <a:cs typeface="Roboto"/>
              <a:sym typeface="Roboto"/>
            </a:endParaRPr>
          </a:p>
          <a:p>
            <a:pPr indent="-336550" lvl="0" marL="457200" rtl="0" algn="l">
              <a:spcBef>
                <a:spcPts val="0"/>
              </a:spcBef>
              <a:spcAft>
                <a:spcPts val="0"/>
              </a:spcAft>
              <a:buSzPts val="1700"/>
              <a:buFont typeface="Roboto"/>
              <a:buChar char="-"/>
            </a:pPr>
            <a:r>
              <a:rPr lang="es" sz="1700">
                <a:latin typeface="Roboto"/>
                <a:ea typeface="Roboto"/>
                <a:cs typeface="Roboto"/>
                <a:sym typeface="Roboto"/>
              </a:rPr>
              <a:t>Se identifican tres tipos de creatividad en IA: combinatoria, exploratoria y transformacional.</a:t>
            </a:r>
            <a:endParaRPr sz="1700">
              <a:latin typeface="Roboto"/>
              <a:ea typeface="Roboto"/>
              <a:cs typeface="Roboto"/>
              <a:sym typeface="Roboto"/>
            </a:endParaRPr>
          </a:p>
          <a:p>
            <a:pPr indent="0" lvl="0" marL="457200" rtl="0" algn="l">
              <a:spcBef>
                <a:spcPts val="0"/>
              </a:spcBef>
              <a:spcAft>
                <a:spcPts val="0"/>
              </a:spcAft>
              <a:buNone/>
            </a:pPr>
            <a:r>
              <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s" sz="1700">
                <a:latin typeface="Roboto"/>
                <a:ea typeface="Roboto"/>
                <a:cs typeface="Roboto"/>
                <a:sym typeface="Roboto"/>
              </a:rPr>
              <a:t>creatividad exploratoria, basada en estilos culturales preexistentes, es la más compatible con la IA.</a:t>
            </a:r>
            <a:endParaRPr sz="1700">
              <a:latin typeface="Roboto"/>
              <a:ea typeface="Roboto"/>
              <a:cs typeface="Roboto"/>
              <a:sym typeface="Roboto"/>
            </a:endParaRPr>
          </a:p>
          <a:p>
            <a:pPr indent="0" lvl="0" marL="457200" rtl="0" algn="l">
              <a:spcBef>
                <a:spcPts val="0"/>
              </a:spcBef>
              <a:spcAft>
                <a:spcPts val="0"/>
              </a:spcAft>
              <a:buNone/>
            </a:pPr>
            <a:r>
              <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s" sz="1700">
                <a:latin typeface="Roboto"/>
                <a:ea typeface="Roboto"/>
                <a:cs typeface="Roboto"/>
                <a:sym typeface="Roboto"/>
              </a:rPr>
              <a:t>Aunque la IA puede exhibir cierta creatividad, igualar la creatividad humana en su totalidad sigue siendo un desafío.</a:t>
            </a:r>
            <a:endParaRPr sz="1700">
              <a:latin typeface="Roboto"/>
              <a:ea typeface="Roboto"/>
              <a:cs typeface="Roboto"/>
              <a:sym typeface="Roboto"/>
            </a:endParaRPr>
          </a:p>
          <a:p>
            <a:pPr indent="0" lvl="0" marL="457200" rtl="0" algn="l">
              <a:spcBef>
                <a:spcPts val="0"/>
              </a:spcBef>
              <a:spcAft>
                <a:spcPts val="0"/>
              </a:spcAft>
              <a:buNone/>
            </a:pPr>
            <a:r>
              <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s" sz="1700">
                <a:latin typeface="Roboto"/>
                <a:ea typeface="Roboto"/>
                <a:cs typeface="Roboto"/>
                <a:sym typeface="Roboto"/>
              </a:rPr>
              <a:t>El juicio humano juega un papel crucial en la creatividad exploratoria de la IA, especialmente en análisis artísticos.</a:t>
            </a:r>
            <a:endParaRPr sz="1700">
              <a:latin typeface="Roboto"/>
              <a:ea typeface="Roboto"/>
              <a:cs typeface="Roboto"/>
              <a:sym typeface="Roboto"/>
            </a:endParaRPr>
          </a:p>
          <a:p>
            <a:pPr indent="0" lvl="0" marL="457200" rtl="0" algn="l">
              <a:spcBef>
                <a:spcPts val="0"/>
              </a:spcBef>
              <a:spcAft>
                <a:spcPts val="0"/>
              </a:spcAft>
              <a:buNone/>
            </a:pPr>
            <a:r>
              <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s" sz="1700">
                <a:latin typeface="Roboto"/>
                <a:ea typeface="Roboto"/>
                <a:cs typeface="Roboto"/>
                <a:sym typeface="Roboto"/>
              </a:rPr>
              <a:t>El arte generado por computadora ejemplifica los tipos de creatividad discutidos en IA.</a:t>
            </a:r>
            <a:endParaRPr sz="17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6"/>
          <p:cNvSpPr txBox="1"/>
          <p:nvPr>
            <p:ph type="title"/>
          </p:nvPr>
        </p:nvSpPr>
        <p:spPr>
          <a:xfrm>
            <a:off x="247650" y="335600"/>
            <a:ext cx="8708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Contexto</a:t>
            </a:r>
            <a:endParaRPr/>
          </a:p>
        </p:txBody>
      </p:sp>
      <p:sp>
        <p:nvSpPr>
          <p:cNvPr id="67" name="Google Shape;67;p16"/>
          <p:cNvSpPr txBox="1"/>
          <p:nvPr>
            <p:ph idx="1" type="body"/>
          </p:nvPr>
        </p:nvSpPr>
        <p:spPr>
          <a:xfrm>
            <a:off x="247650" y="1152475"/>
            <a:ext cx="8708400" cy="3642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s">
                <a:latin typeface="Roboto"/>
                <a:ea typeface="Roboto"/>
                <a:cs typeface="Roboto"/>
                <a:sym typeface="Roboto"/>
              </a:rPr>
              <a:t>Historia y desarrollo de la IA</a:t>
            </a:r>
            <a:r>
              <a:rPr lang="es">
                <a:latin typeface="Roboto"/>
                <a:ea typeface="Roboto"/>
                <a:cs typeface="Roboto"/>
                <a:sym typeface="Roboto"/>
              </a:rPr>
              <a:t>: comienza con una visión general de la evolución de la inteligencia artificial, desde sus inicios hasta sus aplicaciones actuales y futuras.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42900" lvl="0" marL="457200" rtl="0" algn="l">
              <a:spcBef>
                <a:spcPts val="0"/>
              </a:spcBef>
              <a:spcAft>
                <a:spcPts val="0"/>
              </a:spcAft>
              <a:buSzPts val="1800"/>
              <a:buAutoNum type="arabicPeriod"/>
            </a:pPr>
            <a:r>
              <a:rPr b="1" lang="es">
                <a:latin typeface="Roboto"/>
                <a:ea typeface="Roboto"/>
                <a:cs typeface="Roboto"/>
                <a:sym typeface="Roboto"/>
              </a:rPr>
              <a:t>Filosofía y conceptos de la IA</a:t>
            </a:r>
            <a:r>
              <a:rPr lang="es">
                <a:latin typeface="Roboto"/>
                <a:ea typeface="Roboto"/>
                <a:cs typeface="Roboto"/>
                <a:sym typeface="Roboto"/>
              </a:rPr>
              <a:t>: Se exploran temas como la naturaleza de la inteligencia, la conciencia y el libre albedrío, y se debaten las capacidades de la IA para igualar o superar las habilidades humanas.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42900" lvl="0" marL="457200" rtl="0" algn="l">
              <a:spcBef>
                <a:spcPts val="0"/>
              </a:spcBef>
              <a:spcAft>
                <a:spcPts val="0"/>
              </a:spcAft>
              <a:buClr>
                <a:schemeClr val="dk1"/>
              </a:buClr>
              <a:buSzPts val="1800"/>
              <a:buAutoNum type="arabicPeriod"/>
            </a:pPr>
            <a:r>
              <a:rPr b="1" lang="es">
                <a:latin typeface="Roboto"/>
                <a:ea typeface="Roboto"/>
                <a:cs typeface="Roboto"/>
                <a:sym typeface="Roboto"/>
              </a:rPr>
              <a:t>La Singularidad y el futuro de la IA</a:t>
            </a:r>
            <a:r>
              <a:rPr lang="es">
                <a:latin typeface="Roboto"/>
                <a:ea typeface="Roboto"/>
                <a:cs typeface="Roboto"/>
                <a:sym typeface="Roboto"/>
              </a:rPr>
              <a:t>: Se discute el concepto de la Singularidad, el punto en el que la IA superará la inteligencia humana, y se consideran los posibles escenarios futuros a medida que la tecnología avanza</a:t>
            </a:r>
            <a:r>
              <a:rPr lang="es">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4"/>
          <p:cNvSpPr txBox="1"/>
          <p:nvPr>
            <p:ph idx="1" type="body"/>
          </p:nvPr>
        </p:nvSpPr>
        <p:spPr>
          <a:xfrm>
            <a:off x="0" y="363125"/>
            <a:ext cx="9144000" cy="440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IA y Emoción</a:t>
            </a:r>
            <a:endParaRPr b="1">
              <a:latin typeface="Roboto"/>
              <a:ea typeface="Roboto"/>
              <a:cs typeface="Roboto"/>
              <a:sym typeface="Roboto"/>
            </a:endParaRPr>
          </a:p>
          <a:p>
            <a:pPr indent="-323850" lvl="0" marL="457200" rtl="0" algn="l">
              <a:spcBef>
                <a:spcPts val="0"/>
              </a:spcBef>
              <a:spcAft>
                <a:spcPts val="0"/>
              </a:spcAft>
              <a:buSzPts val="1500"/>
              <a:buFont typeface="Roboto"/>
              <a:buChar char="-"/>
            </a:pPr>
            <a:r>
              <a:rPr lang="es" sz="1500">
                <a:latin typeface="Roboto"/>
                <a:ea typeface="Roboto"/>
                <a:cs typeface="Roboto"/>
                <a:sym typeface="Roboto"/>
              </a:rPr>
              <a:t>Aunque tradicionalmente ajena a la IA, hay un interés creciente en simular emociones en sistemas de IA, especialmente para robots acompañantes.</a:t>
            </a:r>
            <a:endParaRPr sz="1500">
              <a:latin typeface="Roboto"/>
              <a:ea typeface="Roboto"/>
              <a:cs typeface="Roboto"/>
              <a:sym typeface="Roboto"/>
            </a:endParaRPr>
          </a:p>
          <a:p>
            <a:pPr indent="0" lvl="0" marL="457200" rtl="0" algn="l">
              <a:spcBef>
                <a:spcPts val="0"/>
              </a:spcBef>
              <a:spcAft>
                <a:spcPts val="0"/>
              </a:spcAft>
              <a:buNone/>
            </a:pPr>
            <a:r>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s" sz="1500">
                <a:latin typeface="Roboto"/>
                <a:ea typeface="Roboto"/>
                <a:cs typeface="Roboto"/>
                <a:sym typeface="Roboto"/>
              </a:rPr>
              <a:t>Los métodos para reconocer emociones humanas son rudimentarios y se basan en señales fisiológicas, verbales y visuales.</a:t>
            </a:r>
            <a:endParaRPr sz="1500">
              <a:latin typeface="Roboto"/>
              <a:ea typeface="Roboto"/>
              <a:cs typeface="Roboto"/>
              <a:sym typeface="Roboto"/>
            </a:endParaRPr>
          </a:p>
          <a:p>
            <a:pPr indent="0" lvl="0" marL="457200" rtl="0" algn="l">
              <a:spcBef>
                <a:spcPts val="0"/>
              </a:spcBef>
              <a:spcAft>
                <a:spcPts val="0"/>
              </a:spcAft>
              <a:buNone/>
            </a:pPr>
            <a:r>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s" sz="1500">
                <a:latin typeface="Roboto"/>
                <a:ea typeface="Roboto"/>
                <a:cs typeface="Roboto"/>
                <a:sym typeface="Roboto"/>
              </a:rPr>
              <a:t>La mayoría de las investigaciones en emociones en IA son teóricamente superficiales y con fines comerciales.</a:t>
            </a:r>
            <a:endParaRPr sz="1500">
              <a:latin typeface="Roboto"/>
              <a:ea typeface="Roboto"/>
              <a:cs typeface="Roboto"/>
              <a:sym typeface="Roboto"/>
            </a:endParaRPr>
          </a:p>
          <a:p>
            <a:pPr indent="0" lvl="0" marL="457200" rtl="0" algn="l">
              <a:spcBef>
                <a:spcPts val="0"/>
              </a:spcBef>
              <a:spcAft>
                <a:spcPts val="0"/>
              </a:spcAft>
              <a:buNone/>
            </a:pPr>
            <a:r>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s" sz="1500">
                <a:latin typeface="Roboto"/>
                <a:ea typeface="Roboto"/>
                <a:cs typeface="Roboto"/>
                <a:sym typeface="Roboto"/>
              </a:rPr>
              <a:t>Se menciona el proyecto MINDER como un ejemplo de simular emociones en un entorno de cuidado de bebés, mostrando la influencia de las emociones en la toma de decisiones de la IA.</a:t>
            </a:r>
            <a:endParaRPr sz="1500">
              <a:latin typeface="Roboto"/>
              <a:ea typeface="Roboto"/>
              <a:cs typeface="Roboto"/>
              <a:sym typeface="Roboto"/>
            </a:endParaRPr>
          </a:p>
          <a:p>
            <a:pPr indent="0" lvl="0" marL="457200" rtl="0" algn="l">
              <a:spcBef>
                <a:spcPts val="0"/>
              </a:spcBef>
              <a:spcAft>
                <a:spcPts val="0"/>
              </a:spcAft>
              <a:buNone/>
            </a:pPr>
            <a:r>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s" sz="1500">
                <a:latin typeface="Roboto"/>
                <a:ea typeface="Roboto"/>
                <a:cs typeface="Roboto"/>
                <a:sym typeface="Roboto"/>
              </a:rPr>
              <a:t>Se destaca la necesidad de incluir y utilizar emociones, como la ansiedad, para lograr una inteligencia artificial completa.</a:t>
            </a:r>
            <a:endParaRPr sz="15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5"/>
          <p:cNvSpPr txBox="1"/>
          <p:nvPr>
            <p:ph type="title"/>
          </p:nvPr>
        </p:nvSpPr>
        <p:spPr>
          <a:xfrm>
            <a:off x="247650" y="445025"/>
            <a:ext cx="8708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CAPÍTULO 4: REDES NEURONALES ARTIFICIALES</a:t>
            </a:r>
            <a:endParaRPr/>
          </a:p>
          <a:p>
            <a:pPr indent="0" lvl="0" marL="0" rtl="0" algn="ctr">
              <a:spcBef>
                <a:spcPts val="0"/>
              </a:spcBef>
              <a:spcAft>
                <a:spcPts val="0"/>
              </a:spcAft>
              <a:buNone/>
            </a:pPr>
            <a:r>
              <a:t/>
            </a:r>
            <a:endParaRPr/>
          </a:p>
        </p:txBody>
      </p:sp>
      <p:sp>
        <p:nvSpPr>
          <p:cNvPr id="178" name="Google Shape;178;p35"/>
          <p:cNvSpPr txBox="1"/>
          <p:nvPr>
            <p:ph idx="1" type="body"/>
          </p:nvPr>
        </p:nvSpPr>
        <p:spPr>
          <a:xfrm>
            <a:off x="247650" y="1152475"/>
            <a:ext cx="8708400" cy="3476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IMPLICACIONES MAYORES DE LAS RNA</a:t>
            </a:r>
            <a:endParaRPr/>
          </a:p>
          <a:p>
            <a:pPr indent="-342900" lvl="0" marL="457200" rtl="0" algn="l">
              <a:spcBef>
                <a:spcPts val="0"/>
              </a:spcBef>
              <a:spcAft>
                <a:spcPts val="0"/>
              </a:spcAft>
              <a:buSzPts val="1800"/>
              <a:buChar char="●"/>
            </a:pPr>
            <a:r>
              <a:rPr lang="es"/>
              <a:t>EL PROCESAMIENTO DISTRIBUIDO EN PARALELO</a:t>
            </a:r>
            <a:endParaRPr/>
          </a:p>
          <a:p>
            <a:pPr indent="-342900" lvl="0" marL="457200" rtl="0" algn="l">
              <a:spcBef>
                <a:spcPts val="0"/>
              </a:spcBef>
              <a:spcAft>
                <a:spcPts val="0"/>
              </a:spcAft>
              <a:buSzPts val="1800"/>
              <a:buChar char="●"/>
            </a:pPr>
            <a:r>
              <a:rPr lang="es"/>
              <a:t>EL APRENDIZAJE EN LAS REDES NEURONALES</a:t>
            </a:r>
            <a:endParaRPr/>
          </a:p>
          <a:p>
            <a:pPr indent="-342900" lvl="0" marL="457200" rtl="0" algn="l">
              <a:spcBef>
                <a:spcPts val="0"/>
              </a:spcBef>
              <a:spcAft>
                <a:spcPts val="0"/>
              </a:spcAft>
              <a:buSzPts val="1800"/>
              <a:buChar char="●"/>
            </a:pPr>
            <a:r>
              <a:rPr lang="es"/>
              <a:t>RETROPROPAGACIÓN Y CEREBRO… Y APRENDIZAJE PROFUNDO</a:t>
            </a:r>
            <a:endParaRPr/>
          </a:p>
          <a:p>
            <a:pPr indent="-342900" lvl="0" marL="457200" rtl="0" algn="l">
              <a:spcBef>
                <a:spcPts val="0"/>
              </a:spcBef>
              <a:spcAft>
                <a:spcPts val="0"/>
              </a:spcAft>
              <a:buSzPts val="1800"/>
              <a:buChar char="●"/>
            </a:pPr>
            <a:r>
              <a:rPr lang="es"/>
              <a:t>EL ESCÁNDALO DE LA RED</a:t>
            </a:r>
            <a:endParaRPr/>
          </a:p>
          <a:p>
            <a:pPr indent="-342900" lvl="0" marL="457200" rtl="0" algn="l">
              <a:spcBef>
                <a:spcPts val="0"/>
              </a:spcBef>
              <a:spcAft>
                <a:spcPts val="0"/>
              </a:spcAft>
              <a:buSzPts val="1800"/>
              <a:buChar char="●"/>
            </a:pPr>
            <a:r>
              <a:rPr lang="es"/>
              <a:t>LAS CONEXIONES NO LO SON TODO</a:t>
            </a:r>
            <a:endParaRPr/>
          </a:p>
          <a:p>
            <a:pPr indent="-342900" lvl="0" marL="457200" rtl="0" algn="l">
              <a:spcBef>
                <a:spcPts val="0"/>
              </a:spcBef>
              <a:spcAft>
                <a:spcPts val="0"/>
              </a:spcAft>
              <a:buSzPts val="1800"/>
              <a:buChar char="●"/>
            </a:pPr>
            <a:r>
              <a:rPr lang="es"/>
              <a:t>SISTEMAS HÍBRIDOS</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6"/>
          <p:cNvSpPr txBox="1"/>
          <p:nvPr>
            <p:ph idx="1" type="body"/>
          </p:nvPr>
        </p:nvSpPr>
        <p:spPr>
          <a:xfrm>
            <a:off x="0" y="353925"/>
            <a:ext cx="9144000" cy="44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REDES NEURONALES</a:t>
            </a:r>
            <a:endParaRPr b="1">
              <a:latin typeface="Roboto"/>
              <a:ea typeface="Roboto"/>
              <a:cs typeface="Roboto"/>
              <a:sym typeface="Roboto"/>
            </a:endParaRPr>
          </a:p>
          <a:p>
            <a:pPr indent="-342900" lvl="0" marL="457200" rtl="0" algn="l">
              <a:spcBef>
                <a:spcPts val="0"/>
              </a:spcBef>
              <a:spcAft>
                <a:spcPts val="0"/>
              </a:spcAft>
              <a:buSzPts val="1800"/>
              <a:buFont typeface="Roboto"/>
              <a:buChar char="-"/>
            </a:pPr>
            <a:r>
              <a:rPr lang="es">
                <a:latin typeface="Roboto"/>
                <a:ea typeface="Roboto"/>
                <a:cs typeface="Roboto"/>
                <a:sym typeface="Roboto"/>
              </a:rPr>
              <a:t>s</a:t>
            </a:r>
            <a:r>
              <a:rPr lang="es">
                <a:latin typeface="Roboto"/>
                <a:ea typeface="Roboto"/>
                <a:cs typeface="Roboto"/>
                <a:sym typeface="Roboto"/>
              </a:rPr>
              <a:t>on modelos computacionales inspirados en el funcionamiento del cerebro humano, compuestas por unidades interconectadas llamadas neuronas artificiales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lang="es">
                <a:latin typeface="Roboto"/>
                <a:ea typeface="Roboto"/>
                <a:cs typeface="Roboto"/>
                <a:sym typeface="Roboto"/>
              </a:rPr>
              <a:t>Se destacan por su capacidad de operación y su aplicabilidad en diversas áreas. Aunque prometedoras, aún tienen deficiencias en representación y modelado jerárquico</a:t>
            </a:r>
            <a:r>
              <a:rPr b="1" lang="es">
                <a:latin typeface="Roboto"/>
                <a:ea typeface="Roboto"/>
                <a:cs typeface="Roboto"/>
                <a:sym typeface="Roboto"/>
              </a:rPr>
              <a:t>.</a:t>
            </a:r>
            <a:endParaRPr b="1">
              <a:latin typeface="Roboto"/>
              <a:ea typeface="Roboto"/>
              <a:cs typeface="Roboto"/>
              <a:sym typeface="Roboto"/>
            </a:endParaRPr>
          </a:p>
          <a:p>
            <a:pPr indent="0" lvl="0" marL="45720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Implicaciones mayores de las RNA</a:t>
            </a:r>
            <a:endParaRPr b="1">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Las RNA son relevantes en neurociencia computacional y psicología, desafiando teorías sobre el aprendizaje del lenguaje y destacando la importancia de la IA.</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7"/>
          <p:cNvSpPr txBox="1"/>
          <p:nvPr>
            <p:ph idx="1" type="body"/>
          </p:nvPr>
        </p:nvSpPr>
        <p:spPr>
          <a:xfrm>
            <a:off x="0" y="353925"/>
            <a:ext cx="9144000" cy="44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EL PROCESAMIENTO DISTRIBUIDO EN PARALELO</a:t>
            </a:r>
            <a:endParaRPr b="1">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El PDP en las RNA permite detectar patrones y asociaciones, reconocer patrones incompletos y es robusto. Plantea preguntas sobre la representación y la relación con la mente humana.</a:t>
            </a:r>
            <a:endParaRPr>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EL APRENDIZAJE EN LAS REDES NEURONALES</a:t>
            </a:r>
            <a:endParaRPr b="1">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Las RNA aprenden mediante cambios en los pesos y conexiones. Utilizan principios hebbianos y buscan la máxima coherencia en el estado global de la red.</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s">
                <a:latin typeface="Roboto"/>
                <a:ea typeface="Roboto"/>
                <a:cs typeface="Roboto"/>
                <a:sym typeface="Roboto"/>
              </a:rPr>
              <a:t>Retropropagación y cerebro… y aprendizaje profundo</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
                <a:latin typeface="Roboto"/>
                <a:ea typeface="Roboto"/>
                <a:cs typeface="Roboto"/>
                <a:sym typeface="Roboto"/>
              </a:rPr>
              <a:t> Las RNA, basadas en retropropagación y aprendizaje profundo, difieren de la biología cerebral. Aunque útiles, no replican muchos aspectos del cerebro humano.</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8"/>
          <p:cNvSpPr txBox="1"/>
          <p:nvPr>
            <p:ph idx="1" type="body"/>
          </p:nvPr>
        </p:nvSpPr>
        <p:spPr>
          <a:xfrm>
            <a:off x="0" y="353925"/>
            <a:ext cx="9144000" cy="44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EL ESCÁNDALO DE LA RED</a:t>
            </a:r>
            <a:endParaRPr b="1">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 Narra la evolución de la IA y el surgimiento del PDP. Destaca las rivalidades en el campo de la IA y el cambio en la percepción de la IA.</a:t>
            </a:r>
            <a:endParaRPr>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LAS CONEXIONES NO LO SON TODO</a:t>
            </a:r>
            <a:endParaRPr b="1">
              <a:latin typeface="Roboto"/>
              <a:ea typeface="Roboto"/>
              <a:cs typeface="Roboto"/>
              <a:sym typeface="Roboto"/>
            </a:endParaRPr>
          </a:p>
          <a:p>
            <a:pPr indent="0" lvl="0" marL="0" rtl="0" algn="l">
              <a:spcBef>
                <a:spcPts val="0"/>
              </a:spcBef>
              <a:spcAft>
                <a:spcPts val="0"/>
              </a:spcAft>
              <a:buNone/>
            </a:pPr>
            <a:r>
              <a:rPr lang="es">
                <a:latin typeface="Roboto"/>
                <a:ea typeface="Roboto"/>
                <a:cs typeface="Roboto"/>
                <a:sym typeface="Roboto"/>
              </a:rPr>
              <a:t>En el estudio de las RNA, la neuroquímica es relevante. Los descubrimientos han llevado a la creación de nuevas RNA que incorporan la neuroquímica en su funcionamiento.</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SISTEMAS HÍBRIDOS</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
                <a:latin typeface="Roboto"/>
                <a:ea typeface="Roboto"/>
                <a:cs typeface="Roboto"/>
                <a:sym typeface="Roboto"/>
              </a:rPr>
              <a:t> Se refiere a programas de IA que combinan procesamiento simbólico y conexionista. Aunque la integración es limitada, existen sistemas híbridos notables, como los algoritmos de DeepMind y los sistemas cognitivos ACT-R, CLARION y LIDA.</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9"/>
          <p:cNvSpPr txBox="1"/>
          <p:nvPr>
            <p:ph type="title"/>
          </p:nvPr>
        </p:nvSpPr>
        <p:spPr>
          <a:xfrm>
            <a:off x="247650" y="445025"/>
            <a:ext cx="8708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CAPÍTULO 5: LOS ROBOTS Y LA VIDA ARTIFICIAL</a:t>
            </a:r>
            <a:endParaRPr/>
          </a:p>
        </p:txBody>
      </p:sp>
      <p:sp>
        <p:nvSpPr>
          <p:cNvPr id="199" name="Google Shape;199;p39"/>
          <p:cNvSpPr txBox="1"/>
          <p:nvPr>
            <p:ph idx="1" type="body"/>
          </p:nvPr>
        </p:nvSpPr>
        <p:spPr>
          <a:xfrm>
            <a:off x="247650" y="1152475"/>
            <a:ext cx="4324500" cy="3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Introducción</a:t>
            </a:r>
            <a:endParaRPr b="1">
              <a:latin typeface="Roboto"/>
              <a:ea typeface="Roboto"/>
              <a:cs typeface="Roboto"/>
              <a:sym typeface="Roboto"/>
            </a:endParaRPr>
          </a:p>
          <a:p>
            <a:pPr indent="-330200" lvl="0" marL="457200" rtl="0" algn="l">
              <a:spcBef>
                <a:spcPts val="0"/>
              </a:spcBef>
              <a:spcAft>
                <a:spcPts val="0"/>
              </a:spcAft>
              <a:buSzPts val="1600"/>
              <a:buFont typeface="Roboto"/>
              <a:buChar char="-"/>
            </a:pPr>
            <a:r>
              <a:rPr lang="es" sz="1600">
                <a:latin typeface="Roboto"/>
                <a:ea typeface="Roboto"/>
                <a:cs typeface="Roboto"/>
                <a:sym typeface="Roboto"/>
              </a:rPr>
              <a:t>Se describe  como una rama de la IA que imita sistemas biológicos con aplicaciones tecnológicas y científicas.</a:t>
            </a:r>
            <a:endParaRPr sz="1600">
              <a:latin typeface="Roboto"/>
              <a:ea typeface="Roboto"/>
              <a:cs typeface="Roboto"/>
              <a:sym typeface="Roboto"/>
            </a:endParaRPr>
          </a:p>
          <a:p>
            <a:pPr indent="0" lvl="0" marL="457200" rtl="0" algn="l">
              <a:spcBef>
                <a:spcPts val="0"/>
              </a:spcBef>
              <a:spcAft>
                <a:spcPts val="0"/>
              </a:spcAft>
              <a:buNone/>
            </a:pPr>
            <a:r>
              <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s" sz="1600">
                <a:latin typeface="Roboto"/>
                <a:ea typeface="Roboto"/>
                <a:cs typeface="Roboto"/>
                <a:sym typeface="Roboto"/>
              </a:rPr>
              <a:t>Destaca su importancia en la IA y menciona aplicaciones como robots, programación evolutiva y dispositivos autoorganizados, resaltando la influencia mutua entre la IA y la biología.</a:t>
            </a:r>
            <a:endParaRPr sz="1600">
              <a:latin typeface="Roboto"/>
              <a:ea typeface="Roboto"/>
              <a:cs typeface="Roboto"/>
              <a:sym typeface="Roboto"/>
            </a:endParaRPr>
          </a:p>
        </p:txBody>
      </p:sp>
      <p:sp>
        <p:nvSpPr>
          <p:cNvPr id="200" name="Google Shape;200;p39"/>
          <p:cNvSpPr txBox="1"/>
          <p:nvPr>
            <p:ph idx="1" type="body"/>
          </p:nvPr>
        </p:nvSpPr>
        <p:spPr>
          <a:xfrm>
            <a:off x="4750125" y="1236475"/>
            <a:ext cx="4324500" cy="347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Robots Situados e Insectos Interesantes</a:t>
            </a:r>
            <a:endParaRPr b="1">
              <a:latin typeface="Roboto"/>
              <a:ea typeface="Roboto"/>
              <a:cs typeface="Roboto"/>
              <a:sym typeface="Roboto"/>
            </a:endParaRPr>
          </a:p>
          <a:p>
            <a:pPr indent="-323850" lvl="0" marL="457200" rtl="0" algn="l">
              <a:spcBef>
                <a:spcPts val="0"/>
              </a:spcBef>
              <a:spcAft>
                <a:spcPts val="0"/>
              </a:spcAft>
              <a:buSzPts val="1500"/>
              <a:buFont typeface="Roboto"/>
              <a:buChar char="-"/>
            </a:pPr>
            <a:r>
              <a:rPr lang="es" sz="1500">
                <a:latin typeface="Roboto"/>
                <a:ea typeface="Roboto"/>
                <a:cs typeface="Roboto"/>
                <a:sym typeface="Roboto"/>
              </a:rPr>
              <a:t>Aborda la evolución de los robots desde modelos tempranos hasta los actuales inspirados en el comportamiento adaptativo de insectos.</a:t>
            </a:r>
            <a:endParaRPr sz="1500">
              <a:latin typeface="Roboto"/>
              <a:ea typeface="Roboto"/>
              <a:cs typeface="Roboto"/>
              <a:sym typeface="Roboto"/>
            </a:endParaRPr>
          </a:p>
          <a:p>
            <a:pPr indent="0" lvl="0" marL="457200" rtl="0" algn="l">
              <a:spcBef>
                <a:spcPts val="0"/>
              </a:spcBef>
              <a:spcAft>
                <a:spcPts val="0"/>
              </a:spcAft>
              <a:buNone/>
            </a:pPr>
            <a:r>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s" sz="1500">
                <a:latin typeface="Roboto"/>
                <a:ea typeface="Roboto"/>
                <a:cs typeface="Roboto"/>
                <a:sym typeface="Roboto"/>
              </a:rPr>
              <a:t>Destaca la influencia de la biología en el diseño de robots y explora conceptos como "cognición distribuida" y "mente encarnada", resaltando la importancia de las representaciones en la robótica actual.</a:t>
            </a:r>
            <a:endParaRPr sz="15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0"/>
          <p:cNvSpPr txBox="1"/>
          <p:nvPr>
            <p:ph idx="1" type="body"/>
          </p:nvPr>
        </p:nvSpPr>
        <p:spPr>
          <a:xfrm>
            <a:off x="0" y="359075"/>
            <a:ext cx="9144000" cy="43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IA Evolutiva</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lang="es">
                <a:latin typeface="Roboto"/>
                <a:ea typeface="Roboto"/>
                <a:cs typeface="Roboto"/>
                <a:sym typeface="Roboto"/>
              </a:rPr>
              <a:t>Discute cómo la IA puede lograr la autoorganización, inspirada en procesos biológicos como la evolución y el desarrollo embrionario.</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lang="es">
                <a:latin typeface="Roboto"/>
                <a:ea typeface="Roboto"/>
                <a:cs typeface="Roboto"/>
                <a:sym typeface="Roboto"/>
              </a:rPr>
              <a:t>Menciona ejemplos de robots evolutivos y destaca su capacidad para generar soluciones novedosas, así como la relevancia de la autoorganización en biología y su estudio mediante simulaciones computacionales.</a:t>
            </a:r>
            <a:endParaRPr>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1"/>
          <p:cNvSpPr txBox="1"/>
          <p:nvPr>
            <p:ph type="title"/>
          </p:nvPr>
        </p:nvSpPr>
        <p:spPr>
          <a:xfrm>
            <a:off x="247650" y="445025"/>
            <a:ext cx="8708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CAPÍTULO 6: PERO ¿ES INTELIGENCIA DE VERDAD?</a:t>
            </a:r>
            <a:endParaRPr/>
          </a:p>
          <a:p>
            <a:pPr indent="0" lvl="0" marL="0" rtl="0" algn="ctr">
              <a:spcBef>
                <a:spcPts val="0"/>
              </a:spcBef>
              <a:spcAft>
                <a:spcPts val="0"/>
              </a:spcAft>
              <a:buNone/>
            </a:pPr>
            <a:r>
              <a:t/>
            </a:r>
            <a:endParaRPr/>
          </a:p>
        </p:txBody>
      </p:sp>
      <p:sp>
        <p:nvSpPr>
          <p:cNvPr id="211" name="Google Shape;211;p41"/>
          <p:cNvSpPr txBox="1"/>
          <p:nvPr>
            <p:ph idx="1" type="body"/>
          </p:nvPr>
        </p:nvSpPr>
        <p:spPr>
          <a:xfrm>
            <a:off x="247650" y="1152475"/>
            <a:ext cx="4324500" cy="3476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LA PRUEBA DE TURING</a:t>
            </a:r>
            <a:endParaRPr/>
          </a:p>
          <a:p>
            <a:pPr indent="-342900" lvl="0" marL="457200" rtl="0" algn="l">
              <a:spcBef>
                <a:spcPts val="0"/>
              </a:spcBef>
              <a:spcAft>
                <a:spcPts val="0"/>
              </a:spcAft>
              <a:buSzPts val="1800"/>
              <a:buChar char="●"/>
            </a:pPr>
            <a:r>
              <a:rPr lang="es"/>
              <a:t>LOS NUMEROSOS PROBLEMAS DE LA CONCIENCIA</a:t>
            </a:r>
            <a:endParaRPr/>
          </a:p>
          <a:p>
            <a:pPr indent="-342900" lvl="0" marL="457200" rtl="0" algn="l">
              <a:spcBef>
                <a:spcPts val="0"/>
              </a:spcBef>
              <a:spcAft>
                <a:spcPts val="0"/>
              </a:spcAft>
              <a:buSzPts val="1800"/>
              <a:buChar char="●"/>
            </a:pPr>
            <a:r>
              <a:rPr lang="es"/>
              <a:t>CONCIENCIA ARTIFICIAL</a:t>
            </a:r>
            <a:endParaRPr/>
          </a:p>
          <a:p>
            <a:pPr indent="-342900" lvl="0" marL="457200" rtl="0" algn="l">
              <a:spcBef>
                <a:spcPts val="0"/>
              </a:spcBef>
              <a:spcAft>
                <a:spcPts val="0"/>
              </a:spcAft>
              <a:buSzPts val="1800"/>
              <a:buChar char="●"/>
            </a:pPr>
            <a:r>
              <a:rPr lang="es"/>
              <a:t>IA Y CONCIENCIA FENOMÉNICA</a:t>
            </a:r>
            <a:endParaRPr/>
          </a:p>
          <a:p>
            <a:pPr indent="-342900" lvl="0" marL="457200" rtl="0" algn="l">
              <a:spcBef>
                <a:spcPts val="0"/>
              </a:spcBef>
              <a:spcAft>
                <a:spcPts val="0"/>
              </a:spcAft>
              <a:buSzPts val="1800"/>
              <a:buChar char="●"/>
            </a:pPr>
            <a:r>
              <a:rPr lang="es"/>
              <a:t>LAS MÁQUINAS VIRTUALES Y EL PROBLEMA MENTE-CUERPO</a:t>
            </a:r>
            <a:endParaRPr/>
          </a:p>
          <a:p>
            <a:pPr indent="0" lvl="0" marL="0" rtl="0" algn="l">
              <a:spcBef>
                <a:spcPts val="0"/>
              </a:spcBef>
              <a:spcAft>
                <a:spcPts val="0"/>
              </a:spcAft>
              <a:buNone/>
            </a:pPr>
            <a:br>
              <a:rPr lang="es"/>
            </a:br>
            <a:endParaRPr/>
          </a:p>
          <a:p>
            <a:pPr indent="0" lvl="0" marL="0" rtl="0" algn="l">
              <a:spcBef>
                <a:spcPts val="0"/>
              </a:spcBef>
              <a:spcAft>
                <a:spcPts val="0"/>
              </a:spcAft>
              <a:buNone/>
            </a:pPr>
            <a:r>
              <a:t/>
            </a:r>
            <a:endParaRPr/>
          </a:p>
        </p:txBody>
      </p:sp>
      <p:sp>
        <p:nvSpPr>
          <p:cNvPr id="212" name="Google Shape;212;p41"/>
          <p:cNvSpPr txBox="1"/>
          <p:nvPr>
            <p:ph idx="1" type="body"/>
          </p:nvPr>
        </p:nvSpPr>
        <p:spPr>
          <a:xfrm>
            <a:off x="4819500" y="1236475"/>
            <a:ext cx="4324500" cy="3476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SIGNIFICADO Y COMPRENSIÓN</a:t>
            </a:r>
            <a:endParaRPr/>
          </a:p>
          <a:p>
            <a:pPr indent="-342900" lvl="0" marL="457200" rtl="0" algn="l">
              <a:spcBef>
                <a:spcPts val="0"/>
              </a:spcBef>
              <a:spcAft>
                <a:spcPts val="0"/>
              </a:spcAft>
              <a:buSzPts val="1800"/>
              <a:buChar char="●"/>
            </a:pPr>
            <a:r>
              <a:rPr lang="es"/>
              <a:t>¿ES ESENCIAL LA NEUROPROTEEÍNA?</a:t>
            </a:r>
            <a:endParaRPr/>
          </a:p>
          <a:p>
            <a:pPr indent="-342900" lvl="0" marL="457200" rtl="0" algn="l">
              <a:spcBef>
                <a:spcPts val="0"/>
              </a:spcBef>
              <a:spcAft>
                <a:spcPts val="0"/>
              </a:spcAft>
              <a:buSzPts val="1800"/>
              <a:buChar char="●"/>
            </a:pPr>
            <a:r>
              <a:rPr lang="es"/>
              <a:t>NO SOLO EL CEREBRO, EL CUERPO TAMBIÉN</a:t>
            </a:r>
            <a:endParaRPr/>
          </a:p>
          <a:p>
            <a:pPr indent="-342900" lvl="0" marL="457200" rtl="0" algn="l">
              <a:spcBef>
                <a:spcPts val="0"/>
              </a:spcBef>
              <a:spcAft>
                <a:spcPts val="0"/>
              </a:spcAft>
              <a:buSzPts val="1800"/>
              <a:buChar char="●"/>
            </a:pPr>
            <a:r>
              <a:rPr lang="es"/>
              <a:t>COMUNIDAD ÉTICA</a:t>
            </a:r>
            <a:endParaRPr/>
          </a:p>
          <a:p>
            <a:pPr indent="-342900" lvl="0" marL="457200" rtl="0" algn="l">
              <a:spcBef>
                <a:spcPts val="0"/>
              </a:spcBef>
              <a:spcAft>
                <a:spcPts val="0"/>
              </a:spcAft>
              <a:buSzPts val="1800"/>
              <a:buChar char="●"/>
            </a:pPr>
            <a:r>
              <a:rPr lang="es"/>
              <a:t>MORALIDAD, LIBERTAD Y CONCIENCIA</a:t>
            </a:r>
            <a:endParaRPr/>
          </a:p>
          <a:p>
            <a:pPr indent="-342900" lvl="0" marL="457200" rtl="0" algn="l">
              <a:spcBef>
                <a:spcPts val="0"/>
              </a:spcBef>
              <a:spcAft>
                <a:spcPts val="0"/>
              </a:spcAft>
              <a:buSzPts val="1800"/>
              <a:buChar char="●"/>
            </a:pPr>
            <a:r>
              <a:rPr lang="es"/>
              <a:t>MENTE Y VIDA</a:t>
            </a:r>
            <a:endParaRPr/>
          </a:p>
          <a:p>
            <a:pPr indent="-342900" lvl="0" marL="457200" rtl="0" algn="l">
              <a:spcBef>
                <a:spcPts val="0"/>
              </a:spcBef>
              <a:spcAft>
                <a:spcPts val="0"/>
              </a:spcAft>
              <a:buSzPts val="1800"/>
              <a:buChar char="●"/>
            </a:pPr>
            <a:r>
              <a:rPr lang="es"/>
              <a:t>LA GRAN DIVISIÓN FILOSÓFICA</a:t>
            </a:r>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2"/>
          <p:cNvSpPr txBox="1"/>
          <p:nvPr>
            <p:ph idx="1" type="body"/>
          </p:nvPr>
        </p:nvSpPr>
        <p:spPr>
          <a:xfrm>
            <a:off x="0" y="365675"/>
            <a:ext cx="9079800" cy="438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LA PRUEBA DE TURING</a:t>
            </a:r>
            <a:endParaRPr b="1"/>
          </a:p>
          <a:p>
            <a:pPr indent="0" lvl="0" marL="0" rtl="0" algn="l">
              <a:spcBef>
                <a:spcPts val="0"/>
              </a:spcBef>
              <a:spcAft>
                <a:spcPts val="0"/>
              </a:spcAft>
              <a:buNone/>
            </a:pPr>
            <a:r>
              <a:rPr lang="es"/>
              <a:t>La prueba de Turing evalúa si una máquina puede imitar la inteligencia humana, pero no demuestra la presencia de verdadera inteligencia.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LOS NUMEROSOS PROBLEMAS DE LA CONCIENCIA</a:t>
            </a:r>
            <a:endParaRPr b="1"/>
          </a:p>
          <a:p>
            <a:pPr indent="0" lvl="0" marL="0" rtl="0" algn="l">
              <a:spcBef>
                <a:spcPts val="0"/>
              </a:spcBef>
              <a:spcAft>
                <a:spcPts val="0"/>
              </a:spcAft>
              <a:buNone/>
            </a:pPr>
            <a:r>
              <a:rPr lang="es"/>
              <a:t>La conciencia fenoménica, relacionada con sensaciones y "qualia," es un enigma metafísico que no se puede reducir a explicaciones basadas en funciones cognitivas o de comportamiento.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CONCIENCIA ARTIFICIAL</a:t>
            </a:r>
            <a:endParaRPr b="1"/>
          </a:p>
          <a:p>
            <a:pPr indent="0" lvl="0" marL="0" rtl="0" algn="l">
              <a:spcBef>
                <a:spcPts val="0"/>
              </a:spcBef>
              <a:spcAft>
                <a:spcPts val="0"/>
              </a:spcAft>
              <a:buNone/>
            </a:pPr>
            <a:r>
              <a:rPr lang="es"/>
              <a:t>La IA fuerte se considera que poseería conciencia funcional, que involucra habilidades como la atención selectiva, la deliberación y la reflexión sobre sí misma. La conciencia fenoménica es a menudo ignorada.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3"/>
          <p:cNvSpPr txBox="1"/>
          <p:nvPr>
            <p:ph idx="1" type="body"/>
          </p:nvPr>
        </p:nvSpPr>
        <p:spPr>
          <a:xfrm>
            <a:off x="0" y="365675"/>
            <a:ext cx="9079800" cy="44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IA Y CONCIENCIA FENOMÉNICA</a:t>
            </a:r>
            <a:endParaRPr b="1"/>
          </a:p>
          <a:p>
            <a:pPr indent="-330200" lvl="0" marL="457200" rtl="0" algn="l">
              <a:spcBef>
                <a:spcPts val="0"/>
              </a:spcBef>
              <a:spcAft>
                <a:spcPts val="0"/>
              </a:spcAft>
              <a:buSzPts val="1600"/>
              <a:buChar char="-"/>
            </a:pPr>
            <a:r>
              <a:rPr b="1" lang="es" sz="1600"/>
              <a:t>Churchland </a:t>
            </a:r>
            <a:r>
              <a:rPr lang="es" sz="1600"/>
              <a:t>ve los qualia como representaciones en estructuras neuronales y sugiere que solo una emulación completa del cerebro podría tener conciencia fenoménica. </a:t>
            </a:r>
            <a:endParaRPr sz="1600"/>
          </a:p>
          <a:p>
            <a:pPr indent="0" lvl="0" marL="457200" rtl="0" algn="l">
              <a:spcBef>
                <a:spcPts val="0"/>
              </a:spcBef>
              <a:spcAft>
                <a:spcPts val="0"/>
              </a:spcAft>
              <a:buNone/>
            </a:pPr>
            <a:r>
              <a:t/>
            </a:r>
            <a:endParaRPr b="1" sz="1600"/>
          </a:p>
          <a:p>
            <a:pPr indent="-330200" lvl="0" marL="457200" rtl="0" algn="l">
              <a:spcBef>
                <a:spcPts val="0"/>
              </a:spcBef>
              <a:spcAft>
                <a:spcPts val="0"/>
              </a:spcAft>
              <a:buSzPts val="1600"/>
              <a:buChar char="-"/>
            </a:pPr>
            <a:r>
              <a:rPr b="1" lang="es" sz="1600"/>
              <a:t>Dennett </a:t>
            </a:r>
            <a:r>
              <a:rPr lang="es" sz="1600"/>
              <a:t>ve la experiencia como discriminación y niega la existencia de experiencias más allá de los eventos físicos. </a:t>
            </a:r>
            <a:endParaRPr sz="1600"/>
          </a:p>
          <a:p>
            <a:pPr indent="0" lvl="0" marL="457200" rtl="0" algn="l">
              <a:spcBef>
                <a:spcPts val="0"/>
              </a:spcBef>
              <a:spcAft>
                <a:spcPts val="0"/>
              </a:spcAft>
              <a:buNone/>
            </a:pPr>
            <a:r>
              <a:t/>
            </a:r>
            <a:endParaRPr sz="1600"/>
          </a:p>
          <a:p>
            <a:pPr indent="-342900" lvl="0" marL="457200" rtl="0" algn="l">
              <a:spcBef>
                <a:spcPts val="0"/>
              </a:spcBef>
              <a:spcAft>
                <a:spcPts val="0"/>
              </a:spcAft>
              <a:buSzPts val="1800"/>
              <a:buChar char="-"/>
            </a:pPr>
            <a:r>
              <a:rPr b="1" lang="es" sz="1600"/>
              <a:t>Sloman</a:t>
            </a:r>
            <a:r>
              <a:rPr lang="es" sz="1600"/>
              <a:t> ve los qualia como estados computacionales internos en la mente, que son aspectos de máquinas virtuales complejas y estructu</a:t>
            </a:r>
            <a:r>
              <a:rPr lang="es"/>
              <a:t>radas. </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s">
                <a:highlight>
                  <a:srgbClr val="FFFFFF"/>
                </a:highlight>
                <a:latin typeface="Roboto"/>
                <a:ea typeface="Roboto"/>
                <a:cs typeface="Roboto"/>
                <a:sym typeface="Roboto"/>
              </a:rPr>
              <a:t>LAS MÁQUINAS VIRTUALES Y EL PROBLEMA MENTE-CUERPO</a:t>
            </a:r>
            <a:endParaRPr b="1">
              <a:highlight>
                <a:srgbClr val="FFFFFF"/>
              </a:highlight>
              <a:latin typeface="Roboto"/>
              <a:ea typeface="Roboto"/>
              <a:cs typeface="Roboto"/>
              <a:sym typeface="Roboto"/>
            </a:endParaRPr>
          </a:p>
          <a:p>
            <a:pPr indent="0" lvl="0" marL="0" rtl="0" algn="l">
              <a:spcBef>
                <a:spcPts val="0"/>
              </a:spcBef>
              <a:spcAft>
                <a:spcPts val="0"/>
              </a:spcAft>
              <a:buNone/>
            </a:pPr>
            <a:r>
              <a:rPr lang="es" sz="1600">
                <a:highlight>
                  <a:srgbClr val="FFFFFF"/>
                </a:highlight>
                <a:latin typeface="Roboto"/>
                <a:ea typeface="Roboto"/>
                <a:cs typeface="Roboto"/>
                <a:sym typeface="Roboto"/>
              </a:rPr>
              <a:t> El concepto de máquinas virtuales sugiere que la mente es la máquina virtual implementada en el cerebro. Esto corrige la hipótesis de los Sistemas de Símbolos Físicos.</a:t>
            </a:r>
            <a:endParaRPr sz="22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7"/>
          <p:cNvSpPr txBox="1"/>
          <p:nvPr>
            <p:ph type="title"/>
          </p:nvPr>
        </p:nvSpPr>
        <p:spPr>
          <a:xfrm>
            <a:off x="247650" y="445025"/>
            <a:ext cx="8708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Contexto</a:t>
            </a:r>
            <a:endParaRPr/>
          </a:p>
        </p:txBody>
      </p:sp>
      <p:sp>
        <p:nvSpPr>
          <p:cNvPr id="73" name="Google Shape;73;p17"/>
          <p:cNvSpPr txBox="1"/>
          <p:nvPr>
            <p:ph idx="1" type="body"/>
          </p:nvPr>
        </p:nvSpPr>
        <p:spPr>
          <a:xfrm>
            <a:off x="247650" y="1152475"/>
            <a:ext cx="8708400" cy="347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Roboto"/>
                <a:ea typeface="Roboto"/>
                <a:cs typeface="Roboto"/>
                <a:sym typeface="Roboto"/>
              </a:rPr>
              <a:t>4. </a:t>
            </a:r>
            <a:r>
              <a:rPr b="1" lang="es">
                <a:latin typeface="Roboto"/>
                <a:ea typeface="Roboto"/>
                <a:cs typeface="Roboto"/>
                <a:sym typeface="Roboto"/>
              </a:rPr>
              <a:t>Impacto de la IA en la sociedad y la humanidad</a:t>
            </a:r>
            <a:r>
              <a:rPr lang="es">
                <a:latin typeface="Roboto"/>
                <a:ea typeface="Roboto"/>
                <a:cs typeface="Roboto"/>
                <a:sym typeface="Roboto"/>
              </a:rPr>
              <a:t>: Se presentan visiones tanto optimistas como pesimistas sobre cómo la IA podría afectar a la sociedad y a la humanidad en su conjunto, y se discuten los desafíos y riesgos asociados con su desarrollo.</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
                <a:latin typeface="Roboto"/>
                <a:ea typeface="Roboto"/>
                <a:cs typeface="Roboto"/>
                <a:sym typeface="Roboto"/>
              </a:rPr>
              <a:t>5. </a:t>
            </a:r>
            <a:r>
              <a:rPr b="1" lang="es">
                <a:latin typeface="Roboto"/>
                <a:ea typeface="Roboto"/>
                <a:cs typeface="Roboto"/>
                <a:sym typeface="Roboto"/>
              </a:rPr>
              <a:t>Ética y responsabilidad en la IA</a:t>
            </a:r>
            <a:r>
              <a:rPr lang="es">
                <a:latin typeface="Roboto"/>
                <a:ea typeface="Roboto"/>
                <a:cs typeface="Roboto"/>
                <a:sym typeface="Roboto"/>
              </a:rPr>
              <a:t>: El libro concluye con una discusión sobre las preocupaciones éticas y sociales relacionadas con la IA, destacando la necesidad de un enfoque reflexivo y responsable en su desarrollo e implementación para maximizar los beneficios y minimizar los riesgos para el bienestar humano.</a:t>
            </a:r>
            <a:endParaRPr>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4"/>
          <p:cNvSpPr txBox="1"/>
          <p:nvPr>
            <p:ph idx="1" type="body"/>
          </p:nvPr>
        </p:nvSpPr>
        <p:spPr>
          <a:xfrm>
            <a:off x="0" y="365675"/>
            <a:ext cx="9079800" cy="438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SIGNIFICADO Y COMPRENSIÓN</a:t>
            </a:r>
            <a:endParaRPr b="1"/>
          </a:p>
          <a:p>
            <a:pPr indent="0" lvl="0" marL="0" rtl="0" algn="l">
              <a:spcBef>
                <a:spcPts val="0"/>
              </a:spcBef>
              <a:spcAft>
                <a:spcPts val="0"/>
              </a:spcAft>
              <a:buNone/>
            </a:pPr>
            <a:r>
              <a:rPr lang="es"/>
              <a:t>Searle argumenta que la IA no puede generar comprensión genuina, mientras que otros filósofos sugieren que la intencionalidad y el significado están arraigados en la evolución biológica.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¿ES ESENCIAL LA NEUROPROTEEÍNA?</a:t>
            </a:r>
            <a:endParaRPr b="1"/>
          </a:p>
          <a:p>
            <a:pPr indent="0" lvl="0" marL="0" rtl="0" algn="l">
              <a:spcBef>
                <a:spcPts val="0"/>
              </a:spcBef>
              <a:spcAft>
                <a:spcPts val="0"/>
              </a:spcAft>
              <a:buNone/>
            </a:pPr>
            <a:r>
              <a:rPr lang="es"/>
              <a:t> Searle sostiene que los ordenadores no pueden generar conciencia sin neuroproteína. La noción de la mente como máquina virtual introduce desafíos y enigmas.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NO SOLO EL CEREBRO, EL CUERPO TAMBIÉN</a:t>
            </a:r>
            <a:endParaRPr b="1"/>
          </a:p>
          <a:p>
            <a:pPr indent="0" lvl="0" marL="0" rtl="0" algn="l">
              <a:spcBef>
                <a:spcPts val="0"/>
              </a:spcBef>
              <a:spcAft>
                <a:spcPts val="0"/>
              </a:spcAft>
              <a:buNone/>
            </a:pPr>
            <a:r>
              <a:rPr lang="es"/>
              <a:t>Algunos filósofos argumentan que la verdadera inteligencia se basa en la encarnación, no </a:t>
            </a:r>
            <a:r>
              <a:rPr lang="es"/>
              <a:t>sólo</a:t>
            </a:r>
            <a:r>
              <a:rPr lang="es"/>
              <a:t> en el cerebro, y cuestionan si los robots pueden tener cuerpos o formas de vida reales.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5"/>
          <p:cNvSpPr txBox="1"/>
          <p:nvPr>
            <p:ph idx="1" type="body"/>
          </p:nvPr>
        </p:nvSpPr>
        <p:spPr>
          <a:xfrm>
            <a:off x="0" y="365675"/>
            <a:ext cx="4652700" cy="438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COMUNIDAD ÉTICA</a:t>
            </a:r>
            <a:endParaRPr b="1"/>
          </a:p>
          <a:p>
            <a:pPr indent="0" lvl="0" marL="0" rtl="0" algn="l">
              <a:spcBef>
                <a:spcPts val="0"/>
              </a:spcBef>
              <a:spcAft>
                <a:spcPts val="0"/>
              </a:spcAft>
              <a:buNone/>
            </a:pPr>
            <a:r>
              <a:rPr lang="es" sz="1600"/>
              <a:t>Se plantea si una Inteligencia Artificial Fuerte (IAF) debería ser miembro de nuestra comunidad ética, con posibles implicaciones en la preocupación ética, la valoración moral y la toma de decisiones.</a:t>
            </a:r>
            <a:endParaRPr sz="1600"/>
          </a:p>
          <a:p>
            <a:pPr indent="0" lvl="0" marL="0" rtl="0" algn="l">
              <a:spcBef>
                <a:spcPts val="0"/>
              </a:spcBef>
              <a:spcAft>
                <a:spcPts val="0"/>
              </a:spcAft>
              <a:buNone/>
            </a:pPr>
            <a:r>
              <a:t/>
            </a:r>
            <a:endParaRPr/>
          </a:p>
          <a:p>
            <a:pPr indent="0" lvl="0" marL="0" rtl="0" algn="l">
              <a:spcBef>
                <a:spcPts val="0"/>
              </a:spcBef>
              <a:spcAft>
                <a:spcPts val="0"/>
              </a:spcAft>
              <a:buNone/>
            </a:pPr>
            <a:r>
              <a:rPr b="1" lang="es"/>
              <a:t>MORALIDAD, LIBERTAD Y CONCIENCIA</a:t>
            </a:r>
            <a:endParaRPr b="1"/>
          </a:p>
          <a:p>
            <a:pPr indent="0" lvl="0" marL="0" rtl="0" algn="l">
              <a:spcBef>
                <a:spcPts val="0"/>
              </a:spcBef>
              <a:spcAft>
                <a:spcPts val="0"/>
              </a:spcAft>
              <a:buNone/>
            </a:pPr>
            <a:r>
              <a:rPr lang="es" sz="1600"/>
              <a:t>Se discute la relación entre responsabilidad moral, libertad y conciencia en el contexto de la IAF, y cómo la identidad y la deliberación consciente contribuyen a nuestra noción de libertad y responsabilidad moral.</a:t>
            </a:r>
            <a:endParaRPr sz="16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3" name="Google Shape;233;p45"/>
          <p:cNvSpPr txBox="1"/>
          <p:nvPr>
            <p:ph idx="1" type="body"/>
          </p:nvPr>
        </p:nvSpPr>
        <p:spPr>
          <a:xfrm>
            <a:off x="4826150" y="365675"/>
            <a:ext cx="4247400" cy="438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MENTE Y VIDA</a:t>
            </a:r>
            <a:endParaRPr b="1"/>
          </a:p>
          <a:p>
            <a:pPr indent="0" lvl="0" marL="0" rtl="0" algn="l">
              <a:spcBef>
                <a:spcPts val="0"/>
              </a:spcBef>
              <a:spcAft>
                <a:spcPts val="0"/>
              </a:spcAft>
              <a:buNone/>
            </a:pPr>
            <a:r>
              <a:rPr lang="es" sz="1600"/>
              <a:t> Se explora la creencia de que todas las mentes se encuentran en organismos vivos y se plantea la pregunta de si la “vida artificial fuerte” en el ciberespacio es posible.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s" sz="1600"/>
              <a:t>LA GRAN DIVISIÓN FILOSÓFICA</a:t>
            </a:r>
            <a:endParaRPr b="1" sz="1600"/>
          </a:p>
          <a:p>
            <a:pPr indent="0" lvl="0" marL="0" rtl="0" algn="l">
              <a:spcBef>
                <a:spcPts val="0"/>
              </a:spcBef>
              <a:spcAft>
                <a:spcPts val="0"/>
              </a:spcAft>
              <a:buNone/>
            </a:pPr>
            <a:r>
              <a:rPr lang="es" sz="1600"/>
              <a:t> Se aborda la discrepancia entre los filósofos “analíticos” y los seguidores de la fenomenología en cuanto a la posibilidad de una psicología científica, lo que contribuye a la incertidumbre sobre si una IAF podría ser verdaderamente inteligente.</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6"/>
          <p:cNvSpPr txBox="1"/>
          <p:nvPr>
            <p:ph type="title"/>
          </p:nvPr>
        </p:nvSpPr>
        <p:spPr>
          <a:xfrm>
            <a:off x="247650" y="445025"/>
            <a:ext cx="8708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CAPÍTULO 7: LA SINGULARIDAD</a:t>
            </a:r>
            <a:endParaRPr/>
          </a:p>
          <a:p>
            <a:pPr indent="0" lvl="0" marL="0" rtl="0" algn="ctr">
              <a:spcBef>
                <a:spcPts val="0"/>
              </a:spcBef>
              <a:spcAft>
                <a:spcPts val="0"/>
              </a:spcAft>
              <a:buNone/>
            </a:pPr>
            <a:r>
              <a:t/>
            </a:r>
            <a:endParaRPr/>
          </a:p>
        </p:txBody>
      </p:sp>
      <p:sp>
        <p:nvSpPr>
          <p:cNvPr id="239" name="Google Shape;239;p46"/>
          <p:cNvSpPr txBox="1"/>
          <p:nvPr>
            <p:ph idx="1" type="body"/>
          </p:nvPr>
        </p:nvSpPr>
        <p:spPr>
          <a:xfrm>
            <a:off x="0" y="1152475"/>
            <a:ext cx="9144000" cy="3615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lang="es">
                <a:latin typeface="Roboto"/>
                <a:ea typeface="Roboto"/>
                <a:cs typeface="Roboto"/>
                <a:sym typeface="Roboto"/>
              </a:rPr>
              <a:t>LOS PROFETAS DE LA SINGULARIDAD</a:t>
            </a: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lang="es">
                <a:latin typeface="Roboto"/>
                <a:ea typeface="Roboto"/>
                <a:cs typeface="Roboto"/>
                <a:sym typeface="Roboto"/>
              </a:rPr>
              <a:t>PREDICCIONES COMPETITIVAS</a:t>
            </a: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lang="es">
                <a:latin typeface="Roboto"/>
                <a:ea typeface="Roboto"/>
                <a:cs typeface="Roboto"/>
                <a:sym typeface="Roboto"/>
              </a:rPr>
              <a:t>DEFENSA DEL ESCEPTICISMO</a:t>
            </a: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lang="es">
                <a:latin typeface="Roboto"/>
                <a:ea typeface="Roboto"/>
                <a:cs typeface="Roboto"/>
                <a:sym typeface="Roboto"/>
              </a:rPr>
              <a:t>EMULACIÓN DEL CEREBRO COMPLETO</a:t>
            </a: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lang="es">
                <a:latin typeface="Roboto"/>
                <a:ea typeface="Roboto"/>
                <a:cs typeface="Roboto"/>
                <a:sym typeface="Roboto"/>
              </a:rPr>
              <a:t>LO QUE DEBERÍA PREOCUPARNOS</a:t>
            </a: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lang="es">
                <a:latin typeface="Roboto"/>
                <a:ea typeface="Roboto"/>
                <a:cs typeface="Roboto"/>
                <a:sym typeface="Roboto"/>
              </a:rPr>
              <a:t>LO QUE SE ESTÁ HACIENDO AL RESPECTO</a:t>
            </a:r>
            <a:endParaRPr>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7"/>
          <p:cNvSpPr txBox="1"/>
          <p:nvPr>
            <p:ph idx="1" type="body"/>
          </p:nvPr>
        </p:nvSpPr>
        <p:spPr>
          <a:xfrm>
            <a:off x="0" y="342200"/>
            <a:ext cx="4572000" cy="44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LOS PROFETAS DE LA SINGULARIDAD</a:t>
            </a:r>
            <a:endParaRPr b="1">
              <a:latin typeface="Roboto"/>
              <a:ea typeface="Roboto"/>
              <a:cs typeface="Roboto"/>
              <a:sym typeface="Roboto"/>
            </a:endParaRPr>
          </a:p>
          <a:p>
            <a:pPr indent="0" lvl="0" marL="0" rtl="0" algn="l">
              <a:spcBef>
                <a:spcPts val="0"/>
              </a:spcBef>
              <a:spcAft>
                <a:spcPts val="0"/>
              </a:spcAft>
              <a:buNone/>
            </a:pPr>
            <a:r>
              <a:rPr lang="es" sz="1500">
                <a:latin typeface="Roboto"/>
                <a:ea typeface="Roboto"/>
                <a:cs typeface="Roboto"/>
                <a:sym typeface="Roboto"/>
              </a:rPr>
              <a:t>Good, Vinge y Kurzweil promovieron la idea de la Singularidad, un punto futuro donde las máquinas superarán la inteligencia humana.</a:t>
            </a:r>
            <a:endParaRPr sz="15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PREDICCIONES COMPETITIVAS</a:t>
            </a:r>
            <a:endParaRPr b="1">
              <a:latin typeface="Roboto"/>
              <a:ea typeface="Roboto"/>
              <a:cs typeface="Roboto"/>
              <a:sym typeface="Roboto"/>
            </a:endParaRPr>
          </a:p>
          <a:p>
            <a:pPr indent="0" lvl="0" marL="0" rtl="0" algn="l">
              <a:spcBef>
                <a:spcPts val="0"/>
              </a:spcBef>
              <a:spcAft>
                <a:spcPts val="0"/>
              </a:spcAft>
              <a:buNone/>
            </a:pPr>
            <a:r>
              <a:rPr lang="es" sz="1500">
                <a:latin typeface="Roboto"/>
                <a:ea typeface="Roboto"/>
                <a:cs typeface="Roboto"/>
                <a:sym typeface="Roboto"/>
              </a:rPr>
              <a:t>Se realizan pronósticos sobre la post-singularidad, variando desde escenarios optimistas hasta pesimistas, y se plantea el concepto de transhumanismo.</a:t>
            </a:r>
            <a:endParaRPr sz="15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s">
                <a:latin typeface="Roboto"/>
                <a:ea typeface="Roboto"/>
                <a:cs typeface="Roboto"/>
                <a:sym typeface="Roboto"/>
              </a:rPr>
              <a:t>DEFENSA DEL ESCEPTICISMO</a:t>
            </a:r>
            <a:endParaRPr b="1">
              <a:latin typeface="Roboto"/>
              <a:ea typeface="Roboto"/>
              <a:cs typeface="Roboto"/>
              <a:sym typeface="Roboto"/>
            </a:endParaRPr>
          </a:p>
          <a:p>
            <a:pPr indent="0" lvl="0" marL="0" rtl="0" algn="l">
              <a:spcBef>
                <a:spcPts val="0"/>
              </a:spcBef>
              <a:spcAft>
                <a:spcPts val="0"/>
              </a:spcAft>
              <a:buNone/>
            </a:pPr>
            <a:r>
              <a:rPr lang="es" sz="1500">
                <a:latin typeface="Roboto"/>
                <a:ea typeface="Roboto"/>
                <a:cs typeface="Roboto"/>
                <a:sym typeface="Roboto"/>
              </a:rPr>
              <a:t>Los escépticos argumentan que la IA aún enfrenta limitaciones que hacen improbable su evolución hacia la inteligencia artificial fuerte (IAF).</a:t>
            </a:r>
            <a:endParaRPr sz="1500">
              <a:latin typeface="Roboto"/>
              <a:ea typeface="Roboto"/>
              <a:cs typeface="Roboto"/>
              <a:sym typeface="Roboto"/>
            </a:endParaRPr>
          </a:p>
        </p:txBody>
      </p:sp>
      <p:pic>
        <p:nvPicPr>
          <p:cNvPr id="245" name="Google Shape;245;p47"/>
          <p:cNvPicPr preferRelativeResize="0"/>
          <p:nvPr/>
        </p:nvPicPr>
        <p:blipFill>
          <a:blip r:embed="rId3">
            <a:alphaModFix/>
          </a:blip>
          <a:stretch>
            <a:fillRect/>
          </a:stretch>
        </p:blipFill>
        <p:spPr>
          <a:xfrm>
            <a:off x="5852938" y="342200"/>
            <a:ext cx="2156050" cy="2156050"/>
          </a:xfrm>
          <a:prstGeom prst="rect">
            <a:avLst/>
          </a:prstGeom>
          <a:noFill/>
          <a:ln>
            <a:noFill/>
          </a:ln>
        </p:spPr>
      </p:pic>
      <p:pic>
        <p:nvPicPr>
          <p:cNvPr id="246" name="Google Shape;246;p47"/>
          <p:cNvPicPr preferRelativeResize="0"/>
          <p:nvPr/>
        </p:nvPicPr>
        <p:blipFill>
          <a:blip r:embed="rId4">
            <a:alphaModFix/>
          </a:blip>
          <a:stretch>
            <a:fillRect/>
          </a:stretch>
        </p:blipFill>
        <p:spPr>
          <a:xfrm>
            <a:off x="5852938" y="2498249"/>
            <a:ext cx="2266952" cy="226695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8"/>
          <p:cNvSpPr txBox="1"/>
          <p:nvPr>
            <p:ph idx="1" type="body"/>
          </p:nvPr>
        </p:nvSpPr>
        <p:spPr>
          <a:xfrm>
            <a:off x="0" y="342200"/>
            <a:ext cx="9144000" cy="443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EMULACIÓN DEL CEREBRO COMPLETO</a:t>
            </a:r>
            <a:endParaRPr b="1"/>
          </a:p>
          <a:p>
            <a:pPr indent="0" lvl="0" marL="0" rtl="0" algn="l">
              <a:spcBef>
                <a:spcPts val="0"/>
              </a:spcBef>
              <a:spcAft>
                <a:spcPts val="0"/>
              </a:spcAft>
              <a:buNone/>
            </a:pPr>
            <a:r>
              <a:rPr lang="es" sz="1600"/>
              <a:t>Los avances en IA, biotecnología y nanotecnología podrían llevar a la emulación del cerebro humano. Sin embargo, la simulación cerebral completa enfrenta desafíos significativos.</a:t>
            </a:r>
            <a:endParaRPr sz="1600"/>
          </a:p>
          <a:p>
            <a:pPr indent="0" lvl="0" marL="0" rtl="0" algn="l">
              <a:spcBef>
                <a:spcPts val="0"/>
              </a:spcBef>
              <a:spcAft>
                <a:spcPts val="0"/>
              </a:spcAft>
              <a:buNone/>
            </a:pPr>
            <a:r>
              <a:t/>
            </a:r>
            <a:endParaRPr/>
          </a:p>
          <a:p>
            <a:pPr indent="0" lvl="0" marL="0" rtl="0" algn="l">
              <a:spcBef>
                <a:spcPts val="0"/>
              </a:spcBef>
              <a:spcAft>
                <a:spcPts val="0"/>
              </a:spcAft>
              <a:buNone/>
            </a:pPr>
            <a:r>
              <a:rPr b="1" lang="es"/>
              <a:t>LO QUE DEBERÍA PREOCUPARNOS</a:t>
            </a:r>
            <a:endParaRPr b="1"/>
          </a:p>
          <a:p>
            <a:pPr indent="0" lvl="0" marL="0" rtl="0" algn="l">
              <a:spcBef>
                <a:spcPts val="0"/>
              </a:spcBef>
              <a:spcAft>
                <a:spcPts val="0"/>
              </a:spcAft>
              <a:buNone/>
            </a:pPr>
            <a:r>
              <a:rPr lang="es" sz="1600"/>
              <a:t>Aunque la Singularidad no sea inminente, existen preocupaciones válidas relacionadas con la IA, como el uso ético de la tecnología, el desempleo tecnológico, la privacidad y las aplicaciones militares de la IA.</a:t>
            </a:r>
            <a:endParaRPr sz="1600"/>
          </a:p>
          <a:p>
            <a:pPr indent="0" lvl="0" marL="0" rtl="0" algn="l">
              <a:spcBef>
                <a:spcPts val="0"/>
              </a:spcBef>
              <a:spcAft>
                <a:spcPts val="0"/>
              </a:spcAft>
              <a:buNone/>
            </a:pPr>
            <a:r>
              <a:t/>
            </a:r>
            <a:endParaRPr/>
          </a:p>
          <a:p>
            <a:pPr indent="0" lvl="0" marL="0" rtl="0" algn="l">
              <a:spcBef>
                <a:spcPts val="0"/>
              </a:spcBef>
              <a:spcAft>
                <a:spcPts val="0"/>
              </a:spcAft>
              <a:buNone/>
            </a:pPr>
            <a:r>
              <a:rPr b="1" lang="es"/>
              <a:t>LO QUE SE ESTÁ HACIENDO AL RESPECTO</a:t>
            </a:r>
            <a:endParaRPr b="1"/>
          </a:p>
          <a:p>
            <a:pPr indent="0" lvl="0" marL="0" rtl="0" algn="l">
              <a:spcBef>
                <a:spcPts val="0"/>
              </a:spcBef>
              <a:spcAft>
                <a:spcPts val="0"/>
              </a:spcAft>
              <a:buNone/>
            </a:pPr>
            <a:r>
              <a:rPr lang="es" sz="1600"/>
              <a:t>Se están tomando medidas para abordar las implicaciones sociales y éticas de la IA. Hay i</a:t>
            </a:r>
            <a:r>
              <a:rPr lang="es" sz="1600"/>
              <a:t>nstituciones</a:t>
            </a:r>
            <a:r>
              <a:rPr lang="es" sz="1600"/>
              <a:t> están investigando los riesgos potenciales de la IA. Además, se han lanzado iniciativas y llamamientos a la acción para alertar a los responsables políticos y a la sociedad en general sobre estos peligros. Aunque las visiones apocalípticas pueden ser exageradas, la comunidad de la IA está comenzando a reconocer y abordar los riesgos reales.</a:t>
            </a: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9"/>
          <p:cNvSpPr txBox="1"/>
          <p:nvPr>
            <p:ph type="title"/>
          </p:nvPr>
        </p:nvSpPr>
        <p:spPr>
          <a:xfrm>
            <a:off x="217800" y="221925"/>
            <a:ext cx="8708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CONCLUSIONES</a:t>
            </a:r>
            <a:endParaRPr/>
          </a:p>
        </p:txBody>
      </p:sp>
      <p:sp>
        <p:nvSpPr>
          <p:cNvPr id="257" name="Google Shape;257;p49"/>
          <p:cNvSpPr txBox="1"/>
          <p:nvPr>
            <p:ph idx="1" type="body"/>
          </p:nvPr>
        </p:nvSpPr>
        <p:spPr>
          <a:xfrm>
            <a:off x="0" y="633775"/>
            <a:ext cx="4572000" cy="402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s" sz="1500">
                <a:latin typeface="Roboto"/>
                <a:ea typeface="Roboto"/>
                <a:cs typeface="Roboto"/>
                <a:sym typeface="Roboto"/>
              </a:rPr>
              <a:t>Reconocimiento de beneficios y riesgos</a:t>
            </a:r>
            <a:r>
              <a:rPr lang="es" sz="1500">
                <a:latin typeface="Roboto"/>
                <a:ea typeface="Roboto"/>
                <a:cs typeface="Roboto"/>
                <a:sym typeface="Roboto"/>
              </a:rPr>
              <a:t>: Esencial reconocer los beneficios y riesgos de la IA, que puede mejorar nuestras vidas pero también plantea desafíos éticos, sociales y económicos.</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323850" lvl="0" marL="457200" rtl="0" algn="l">
              <a:spcBef>
                <a:spcPts val="0"/>
              </a:spcBef>
              <a:spcAft>
                <a:spcPts val="0"/>
              </a:spcAft>
              <a:buSzPts val="1500"/>
              <a:buChar char="●"/>
            </a:pPr>
            <a:r>
              <a:rPr b="1" lang="es" sz="1500">
                <a:latin typeface="Roboto"/>
                <a:ea typeface="Roboto"/>
                <a:cs typeface="Roboto"/>
                <a:sym typeface="Roboto"/>
              </a:rPr>
              <a:t>Necesidad de regulación y supervisión</a:t>
            </a:r>
            <a:r>
              <a:rPr lang="es" sz="1500">
                <a:latin typeface="Roboto"/>
                <a:ea typeface="Roboto"/>
                <a:cs typeface="Roboto"/>
                <a:sym typeface="Roboto"/>
              </a:rPr>
              <a:t>: Ante la rápida evolución de la IA, se requieren marcos regulatorios y supervisión para garantizar su uso ético y seguro.</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323850" lvl="0" marL="457200" rtl="0" algn="l">
              <a:spcBef>
                <a:spcPts val="0"/>
              </a:spcBef>
              <a:spcAft>
                <a:spcPts val="0"/>
              </a:spcAft>
              <a:buSzPts val="1500"/>
              <a:buChar char="●"/>
            </a:pPr>
            <a:r>
              <a:rPr b="1" lang="es" sz="1500">
                <a:latin typeface="Roboto"/>
                <a:ea typeface="Roboto"/>
                <a:cs typeface="Roboto"/>
                <a:sym typeface="Roboto"/>
              </a:rPr>
              <a:t>Énfasis en la colaboración y la transparencia</a:t>
            </a:r>
            <a:r>
              <a:rPr lang="es" sz="1500">
                <a:latin typeface="Roboto"/>
                <a:ea typeface="Roboto"/>
                <a:cs typeface="Roboto"/>
                <a:sym typeface="Roboto"/>
              </a:rPr>
              <a:t>: La colaboración y la transparencia en el desarrollo y uso de la IA son fundamentales para abordar sus desafíos y generar confianza</a:t>
            </a:r>
            <a:endParaRPr sz="1500">
              <a:latin typeface="Roboto"/>
              <a:ea typeface="Roboto"/>
              <a:cs typeface="Roboto"/>
              <a:sym typeface="Roboto"/>
            </a:endParaRPr>
          </a:p>
          <a:p>
            <a:pPr indent="0" lvl="0" marL="0" rtl="0" algn="l">
              <a:spcBef>
                <a:spcPts val="0"/>
              </a:spcBef>
              <a:spcAft>
                <a:spcPts val="0"/>
              </a:spcAft>
              <a:buNone/>
            </a:pPr>
            <a:r>
              <a:rPr lang="es" sz="1500"/>
              <a:t>.</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8" name="Google Shape;258;p49"/>
          <p:cNvSpPr txBox="1"/>
          <p:nvPr>
            <p:ph idx="1" type="body"/>
          </p:nvPr>
        </p:nvSpPr>
        <p:spPr>
          <a:xfrm>
            <a:off x="4572000" y="739450"/>
            <a:ext cx="4484400" cy="402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Roboto"/>
              <a:buChar char="●"/>
            </a:pPr>
            <a:r>
              <a:rPr b="1" lang="es" sz="1500">
                <a:latin typeface="Roboto"/>
                <a:ea typeface="Roboto"/>
                <a:cs typeface="Roboto"/>
                <a:sym typeface="Roboto"/>
              </a:rPr>
              <a:t>Promoción de la educación y la alfabetización digital</a:t>
            </a:r>
            <a:r>
              <a:rPr lang="es" sz="1500">
                <a:latin typeface="Roboto"/>
                <a:ea typeface="Roboto"/>
                <a:cs typeface="Roboto"/>
                <a:sym typeface="Roboto"/>
              </a:rPr>
              <a:t>: Es importante promover la educación y la alfabetización digital para que las personas comprendan la IA, sus implicaciones y potencial.</a:t>
            </a:r>
            <a:endParaRPr sz="1500">
              <a:latin typeface="Roboto"/>
              <a:ea typeface="Roboto"/>
              <a:cs typeface="Roboto"/>
              <a:sym typeface="Roboto"/>
            </a:endParaRPr>
          </a:p>
          <a:p>
            <a:pPr indent="0" lvl="0" marL="457200" rtl="0" algn="l">
              <a:spcBef>
                <a:spcPts val="0"/>
              </a:spcBef>
              <a:spcAft>
                <a:spcPts val="0"/>
              </a:spcAft>
              <a:buNone/>
            </a:pPr>
            <a:r>
              <a:t/>
            </a:r>
            <a:endParaRPr b="1" sz="1500">
              <a:latin typeface="Roboto"/>
              <a:ea typeface="Roboto"/>
              <a:cs typeface="Roboto"/>
              <a:sym typeface="Roboto"/>
            </a:endParaRPr>
          </a:p>
          <a:p>
            <a:pPr indent="-323850" lvl="0" marL="457200" rtl="0" algn="l">
              <a:spcBef>
                <a:spcPts val="0"/>
              </a:spcBef>
              <a:spcAft>
                <a:spcPts val="0"/>
              </a:spcAft>
              <a:buSzPts val="1500"/>
              <a:buFont typeface="Roboto"/>
              <a:buChar char="●"/>
            </a:pPr>
            <a:r>
              <a:rPr b="1" lang="es" sz="1500">
                <a:latin typeface="Roboto"/>
                <a:ea typeface="Roboto"/>
                <a:cs typeface="Roboto"/>
                <a:sym typeface="Roboto"/>
              </a:rPr>
              <a:t>Adopción de enfoques éticos y centrados en el ser humano</a:t>
            </a:r>
            <a:r>
              <a:rPr lang="es" sz="1500">
                <a:latin typeface="Roboto"/>
                <a:ea typeface="Roboto"/>
                <a:cs typeface="Roboto"/>
                <a:sym typeface="Roboto"/>
              </a:rPr>
              <a:t>: Al usar la IA, es crucial adoptar enfoques éticos y centrados en el ser humano que prioricen el bienestar humano, la equidad y la justicia social.</a:t>
            </a:r>
            <a:endParaRPr sz="15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5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0"/>
          <p:cNvSpPr txBox="1"/>
          <p:nvPr>
            <p:ph type="title"/>
          </p:nvPr>
        </p:nvSpPr>
        <p:spPr>
          <a:xfrm>
            <a:off x="0" y="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GRACIAS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8"/>
          <p:cNvSpPr txBox="1"/>
          <p:nvPr>
            <p:ph type="title"/>
          </p:nvPr>
        </p:nvSpPr>
        <p:spPr>
          <a:xfrm>
            <a:off x="247650" y="445025"/>
            <a:ext cx="5050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Autora</a:t>
            </a:r>
            <a:endParaRPr/>
          </a:p>
        </p:txBody>
      </p:sp>
      <p:sp>
        <p:nvSpPr>
          <p:cNvPr id="79" name="Google Shape;79;p18"/>
          <p:cNvSpPr txBox="1"/>
          <p:nvPr>
            <p:ph idx="1" type="body"/>
          </p:nvPr>
        </p:nvSpPr>
        <p:spPr>
          <a:xfrm>
            <a:off x="247650" y="970750"/>
            <a:ext cx="5438400" cy="36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latin typeface="Roboto"/>
                <a:ea typeface="Roboto"/>
                <a:cs typeface="Roboto"/>
                <a:sym typeface="Roboto"/>
              </a:rPr>
              <a:t>Nombre</a:t>
            </a:r>
            <a:r>
              <a:rPr lang="es" sz="1700">
                <a:latin typeface="Roboto"/>
                <a:ea typeface="Roboto"/>
                <a:cs typeface="Roboto"/>
                <a:sym typeface="Roboto"/>
              </a:rPr>
              <a:t>: </a:t>
            </a:r>
            <a:r>
              <a:rPr b="1" lang="es" sz="1700">
                <a:latin typeface="Roboto"/>
                <a:ea typeface="Roboto"/>
                <a:cs typeface="Roboto"/>
                <a:sym typeface="Roboto"/>
              </a:rPr>
              <a:t>Margaret Ann Boden</a:t>
            </a:r>
            <a:endParaRPr b="1" sz="1700">
              <a:latin typeface="Roboto"/>
              <a:ea typeface="Roboto"/>
              <a:cs typeface="Roboto"/>
              <a:sym typeface="Roboto"/>
            </a:endParaRPr>
          </a:p>
          <a:p>
            <a:pPr indent="0" lvl="0" marL="0" rtl="0" algn="l">
              <a:spcBef>
                <a:spcPts val="0"/>
              </a:spcBef>
              <a:spcAft>
                <a:spcPts val="0"/>
              </a:spcAft>
              <a:buNone/>
            </a:pPr>
            <a:r>
              <a:rPr lang="es" sz="1700">
                <a:latin typeface="Roboto"/>
                <a:ea typeface="Roboto"/>
                <a:cs typeface="Roboto"/>
                <a:sym typeface="Roboto"/>
              </a:rPr>
              <a:t>Fecha de nacimiento: 26 de noviembre de 1936</a:t>
            </a:r>
            <a:endParaRPr sz="1700">
              <a:latin typeface="Roboto"/>
              <a:ea typeface="Roboto"/>
              <a:cs typeface="Roboto"/>
              <a:sym typeface="Roboto"/>
            </a:endParaRPr>
          </a:p>
          <a:p>
            <a:pPr indent="0" lvl="0" marL="0" rtl="0" algn="l">
              <a:spcBef>
                <a:spcPts val="0"/>
              </a:spcBef>
              <a:spcAft>
                <a:spcPts val="0"/>
              </a:spcAft>
              <a:buNone/>
            </a:pPr>
            <a:r>
              <a:rPr b="1" lang="es" sz="1700">
                <a:latin typeface="Roboto"/>
                <a:ea typeface="Roboto"/>
                <a:cs typeface="Roboto"/>
                <a:sym typeface="Roboto"/>
              </a:rPr>
              <a:t>Profesión</a:t>
            </a:r>
            <a:r>
              <a:rPr lang="es" sz="1700">
                <a:latin typeface="Roboto"/>
                <a:ea typeface="Roboto"/>
                <a:cs typeface="Roboto"/>
                <a:sym typeface="Roboto"/>
              </a:rPr>
              <a:t>: Profesora de investigación de ciencia cognitiva</a:t>
            </a:r>
            <a:endParaRPr sz="1700">
              <a:latin typeface="Roboto"/>
              <a:ea typeface="Roboto"/>
              <a:cs typeface="Roboto"/>
              <a:sym typeface="Roboto"/>
            </a:endParaRPr>
          </a:p>
          <a:p>
            <a:pPr indent="0" lvl="0" marL="0" rtl="0" algn="l">
              <a:spcBef>
                <a:spcPts val="0"/>
              </a:spcBef>
              <a:spcAft>
                <a:spcPts val="0"/>
              </a:spcAft>
              <a:buNone/>
            </a:pPr>
            <a:r>
              <a:rPr b="1" lang="es" sz="1700">
                <a:latin typeface="Roboto"/>
                <a:ea typeface="Roboto"/>
                <a:cs typeface="Roboto"/>
                <a:sym typeface="Roboto"/>
              </a:rPr>
              <a:t>Departamento</a:t>
            </a:r>
            <a:r>
              <a:rPr lang="es" sz="1700">
                <a:latin typeface="Roboto"/>
                <a:ea typeface="Roboto"/>
                <a:cs typeface="Roboto"/>
                <a:sym typeface="Roboto"/>
              </a:rPr>
              <a:t>: Informática</a:t>
            </a:r>
            <a:endParaRPr sz="1700">
              <a:latin typeface="Roboto"/>
              <a:ea typeface="Roboto"/>
              <a:cs typeface="Roboto"/>
              <a:sym typeface="Roboto"/>
            </a:endParaRPr>
          </a:p>
          <a:p>
            <a:pPr indent="0" lvl="0" marL="0" rtl="0" algn="l">
              <a:spcBef>
                <a:spcPts val="0"/>
              </a:spcBef>
              <a:spcAft>
                <a:spcPts val="0"/>
              </a:spcAft>
              <a:buNone/>
            </a:pPr>
            <a:r>
              <a:rPr b="1" lang="es" sz="1700">
                <a:latin typeface="Roboto"/>
                <a:ea typeface="Roboto"/>
                <a:cs typeface="Roboto"/>
                <a:sym typeface="Roboto"/>
              </a:rPr>
              <a:t>Institución</a:t>
            </a:r>
            <a:r>
              <a:rPr lang="es" sz="1700">
                <a:latin typeface="Roboto"/>
                <a:ea typeface="Roboto"/>
                <a:cs typeface="Roboto"/>
                <a:sym typeface="Roboto"/>
              </a:rPr>
              <a:t>: Universidad de Sussex</a:t>
            </a:r>
            <a:endParaRPr sz="1700">
              <a:latin typeface="Roboto"/>
              <a:ea typeface="Roboto"/>
              <a:cs typeface="Roboto"/>
              <a:sym typeface="Roboto"/>
            </a:endParaRPr>
          </a:p>
          <a:p>
            <a:pPr indent="0" lvl="0" marL="0" rtl="0" algn="l">
              <a:spcBef>
                <a:spcPts val="0"/>
              </a:spcBef>
              <a:spcAft>
                <a:spcPts val="0"/>
              </a:spcAft>
              <a:buNone/>
            </a:pPr>
            <a:r>
              <a:rPr b="1" lang="es" sz="1700">
                <a:latin typeface="Roboto"/>
                <a:ea typeface="Roboto"/>
                <a:cs typeface="Roboto"/>
                <a:sym typeface="Roboto"/>
              </a:rPr>
              <a:t>Campos de trabajo</a:t>
            </a:r>
            <a:r>
              <a:rPr lang="es" sz="1700">
                <a:latin typeface="Roboto"/>
                <a:ea typeface="Roboto"/>
                <a:cs typeface="Roboto"/>
                <a:sym typeface="Roboto"/>
              </a:rPr>
              <a:t>: Inteligencia artificial, psicología, filosofía, ciencia cognitiva e informática.</a:t>
            </a:r>
            <a:endParaRPr sz="1700">
              <a:latin typeface="Roboto"/>
              <a:ea typeface="Roboto"/>
              <a:cs typeface="Roboto"/>
              <a:sym typeface="Roboto"/>
            </a:endParaRPr>
          </a:p>
          <a:p>
            <a:pPr indent="0" lvl="0" marL="0" rtl="0" algn="l">
              <a:spcBef>
                <a:spcPts val="0"/>
              </a:spcBef>
              <a:spcAft>
                <a:spcPts val="0"/>
              </a:spcAft>
              <a:buNone/>
            </a:pPr>
            <a:r>
              <a:t/>
            </a:r>
            <a:endParaRPr sz="1600"/>
          </a:p>
          <a:p>
            <a:pPr indent="0" lvl="0" marL="0" rtl="0" algn="l">
              <a:spcBef>
                <a:spcPts val="0"/>
              </a:spcBef>
              <a:spcAft>
                <a:spcPts val="0"/>
              </a:spcAft>
              <a:buNone/>
            </a:pPr>
            <a:r>
              <a:rPr b="1" lang="es" sz="1600"/>
              <a:t>Fuente</a:t>
            </a:r>
            <a:r>
              <a:rPr lang="es" sz="1600"/>
              <a:t>: </a:t>
            </a:r>
            <a:r>
              <a:rPr lang="es" sz="1600" u="sng">
                <a:solidFill>
                  <a:schemeClr val="hlink"/>
                </a:solidFill>
                <a:hlinkClick r:id="rId3"/>
              </a:rPr>
              <a:t>https://es.wikipedia.org/wiki/Margaret_Boden</a:t>
            </a:r>
            <a:endParaRPr sz="1600"/>
          </a:p>
        </p:txBody>
      </p:sp>
      <p:pic>
        <p:nvPicPr>
          <p:cNvPr id="80" name="Google Shape;80;p18"/>
          <p:cNvPicPr preferRelativeResize="0"/>
          <p:nvPr/>
        </p:nvPicPr>
        <p:blipFill>
          <a:blip r:embed="rId4">
            <a:alphaModFix/>
          </a:blip>
          <a:stretch>
            <a:fillRect/>
          </a:stretch>
        </p:blipFill>
        <p:spPr>
          <a:xfrm>
            <a:off x="5873925" y="800200"/>
            <a:ext cx="2886826" cy="3476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9"/>
          <p:cNvSpPr txBox="1"/>
          <p:nvPr>
            <p:ph type="title"/>
          </p:nvPr>
        </p:nvSpPr>
        <p:spPr>
          <a:xfrm>
            <a:off x="247650" y="362950"/>
            <a:ext cx="8708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Estructura </a:t>
            </a:r>
            <a:endParaRPr/>
          </a:p>
        </p:txBody>
      </p:sp>
      <p:sp>
        <p:nvSpPr>
          <p:cNvPr id="86" name="Google Shape;86;p19"/>
          <p:cNvSpPr txBox="1"/>
          <p:nvPr>
            <p:ph idx="1" type="body"/>
          </p:nvPr>
        </p:nvSpPr>
        <p:spPr>
          <a:xfrm>
            <a:off x="72125" y="935650"/>
            <a:ext cx="8883900" cy="3832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eriod"/>
            </a:pPr>
            <a:r>
              <a:rPr b="1" lang="es" sz="1700">
                <a:latin typeface="Roboto"/>
                <a:ea typeface="Roboto"/>
                <a:cs typeface="Roboto"/>
                <a:sym typeface="Roboto"/>
              </a:rPr>
              <a:t>Capítulos principales</a:t>
            </a:r>
            <a:r>
              <a:rPr lang="es" sz="1700">
                <a:latin typeface="Roboto"/>
                <a:ea typeface="Roboto"/>
                <a:cs typeface="Roboto"/>
                <a:sym typeface="Roboto"/>
              </a:rPr>
              <a:t>: El libro comienza con una introducción que establece el contexto histórico y conceptual de la IA, seguido de capítulos que exploran aspectos específicos como la naturaleza de la inteligencia, la conciencia y el libre albedrío.</a:t>
            </a:r>
            <a:endParaRPr sz="1700">
              <a:latin typeface="Roboto"/>
              <a:ea typeface="Roboto"/>
              <a:cs typeface="Roboto"/>
              <a:sym typeface="Roboto"/>
            </a:endParaRPr>
          </a:p>
          <a:p>
            <a:pPr indent="0" lvl="0" marL="457200" rtl="0" algn="l">
              <a:spcBef>
                <a:spcPts val="0"/>
              </a:spcBef>
              <a:spcAft>
                <a:spcPts val="0"/>
              </a:spcAft>
              <a:buNone/>
            </a:pPr>
            <a:r>
              <a:t/>
            </a:r>
            <a:endParaRPr sz="1700">
              <a:latin typeface="Roboto"/>
              <a:ea typeface="Roboto"/>
              <a:cs typeface="Roboto"/>
              <a:sym typeface="Roboto"/>
            </a:endParaRPr>
          </a:p>
          <a:p>
            <a:pPr indent="-336550" lvl="0" marL="457200" rtl="0" algn="l">
              <a:spcBef>
                <a:spcPts val="0"/>
              </a:spcBef>
              <a:spcAft>
                <a:spcPts val="0"/>
              </a:spcAft>
              <a:buSzPts val="1700"/>
              <a:buAutoNum type="arabicPeriod"/>
            </a:pPr>
            <a:r>
              <a:rPr b="1" lang="es" sz="1700">
                <a:latin typeface="Roboto"/>
                <a:ea typeface="Roboto"/>
                <a:cs typeface="Roboto"/>
                <a:sym typeface="Roboto"/>
              </a:rPr>
              <a:t>Secciones dentro de cada capítulo</a:t>
            </a:r>
            <a:r>
              <a:rPr lang="es" sz="1700">
                <a:latin typeface="Roboto"/>
                <a:ea typeface="Roboto"/>
                <a:cs typeface="Roboto"/>
                <a:sym typeface="Roboto"/>
              </a:rPr>
              <a:t>: Cada capítulo se desarrolla y presenta argumentos o temas específicos, ayudando al lector a comprender la estructura interna de cada capítulo y cómo se relacionan entre sí.</a:t>
            </a:r>
            <a:endParaRPr sz="1700">
              <a:latin typeface="Roboto"/>
              <a:ea typeface="Roboto"/>
              <a:cs typeface="Roboto"/>
              <a:sym typeface="Roboto"/>
            </a:endParaRPr>
          </a:p>
          <a:p>
            <a:pPr indent="0" lvl="0" marL="457200" rtl="0" algn="l">
              <a:spcBef>
                <a:spcPts val="0"/>
              </a:spcBef>
              <a:spcAft>
                <a:spcPts val="0"/>
              </a:spcAft>
              <a:buNone/>
            </a:pPr>
            <a:r>
              <a:t/>
            </a:r>
            <a:endParaRPr sz="1700">
              <a:latin typeface="Roboto"/>
              <a:ea typeface="Roboto"/>
              <a:cs typeface="Roboto"/>
              <a:sym typeface="Roboto"/>
            </a:endParaRPr>
          </a:p>
          <a:p>
            <a:pPr indent="-336550" lvl="0" marL="457200" rtl="0" algn="l">
              <a:spcBef>
                <a:spcPts val="0"/>
              </a:spcBef>
              <a:spcAft>
                <a:spcPts val="0"/>
              </a:spcAft>
              <a:buSzPts val="1700"/>
              <a:buAutoNum type="arabicPeriod"/>
            </a:pPr>
            <a:r>
              <a:rPr b="1" lang="es" sz="1700">
                <a:latin typeface="Roboto"/>
                <a:ea typeface="Roboto"/>
                <a:cs typeface="Roboto"/>
                <a:sym typeface="Roboto"/>
              </a:rPr>
              <a:t>Conclusión o cierre del libro</a:t>
            </a:r>
            <a:r>
              <a:rPr lang="es" sz="1700">
                <a:latin typeface="Roboto"/>
                <a:ea typeface="Roboto"/>
                <a:cs typeface="Roboto"/>
                <a:sym typeface="Roboto"/>
              </a:rPr>
              <a:t>: Se proporciona una visión general de la conclusión del libro, resumiendo los principales puntos discutidos y ofreciendo reflexiones finales sobre el tema de la IA y sus implicaciones para el futuro de la humanidad.</a:t>
            </a:r>
            <a:endParaRPr sz="17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0"/>
          <p:cNvSpPr txBox="1"/>
          <p:nvPr>
            <p:ph type="title"/>
          </p:nvPr>
        </p:nvSpPr>
        <p:spPr>
          <a:xfrm>
            <a:off x="247650" y="445025"/>
            <a:ext cx="8708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Roboto"/>
                <a:ea typeface="Roboto"/>
                <a:cs typeface="Roboto"/>
                <a:sym typeface="Roboto"/>
              </a:rPr>
              <a:t>Capítulos</a:t>
            </a:r>
            <a:r>
              <a:rPr lang="es">
                <a:latin typeface="Roboto"/>
                <a:ea typeface="Roboto"/>
                <a:cs typeface="Roboto"/>
                <a:sym typeface="Roboto"/>
              </a:rPr>
              <a:t> principales</a:t>
            </a:r>
            <a:endParaRPr>
              <a:latin typeface="Roboto"/>
              <a:ea typeface="Roboto"/>
              <a:cs typeface="Roboto"/>
              <a:sym typeface="Roboto"/>
            </a:endParaRPr>
          </a:p>
        </p:txBody>
      </p:sp>
      <p:sp>
        <p:nvSpPr>
          <p:cNvPr id="92" name="Google Shape;92;p20"/>
          <p:cNvSpPr txBox="1"/>
          <p:nvPr>
            <p:ph idx="1" type="body"/>
          </p:nvPr>
        </p:nvSpPr>
        <p:spPr>
          <a:xfrm>
            <a:off x="247650" y="1152475"/>
            <a:ext cx="8708400" cy="347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latin typeface="Roboto"/>
                <a:ea typeface="Roboto"/>
                <a:cs typeface="Roboto"/>
                <a:sym typeface="Roboto"/>
              </a:rPr>
              <a:t>CAPÍTULO 1: ¿QUÉ ES LA INTELIGENCIA ARTIFICIAL? </a:t>
            </a:r>
            <a:endParaRPr sz="2000">
              <a:latin typeface="Roboto"/>
              <a:ea typeface="Roboto"/>
              <a:cs typeface="Roboto"/>
              <a:sym typeface="Roboto"/>
            </a:endParaRPr>
          </a:p>
          <a:p>
            <a:pPr indent="0" lvl="0" marL="0" rtl="0" algn="l">
              <a:spcBef>
                <a:spcPts val="0"/>
              </a:spcBef>
              <a:spcAft>
                <a:spcPts val="0"/>
              </a:spcAft>
              <a:buNone/>
            </a:pPr>
            <a:r>
              <a:rPr lang="es" sz="2000">
                <a:latin typeface="Roboto"/>
                <a:ea typeface="Roboto"/>
                <a:cs typeface="Roboto"/>
                <a:sym typeface="Roboto"/>
              </a:rPr>
              <a:t>CAPÍTULO 2: LA INTELIGENCIA GENERAL ES EL SANTO GRIAL</a:t>
            </a:r>
            <a:endParaRPr sz="2000">
              <a:latin typeface="Roboto"/>
              <a:ea typeface="Roboto"/>
              <a:cs typeface="Roboto"/>
              <a:sym typeface="Roboto"/>
            </a:endParaRPr>
          </a:p>
          <a:p>
            <a:pPr indent="0" lvl="0" marL="0" rtl="0" algn="l">
              <a:spcBef>
                <a:spcPts val="0"/>
              </a:spcBef>
              <a:spcAft>
                <a:spcPts val="0"/>
              </a:spcAft>
              <a:buNone/>
            </a:pPr>
            <a:r>
              <a:rPr lang="es" sz="2000">
                <a:latin typeface="Roboto"/>
                <a:ea typeface="Roboto"/>
                <a:cs typeface="Roboto"/>
                <a:sym typeface="Roboto"/>
              </a:rPr>
              <a:t>CAPÍTULO 3:: LENGUAJE, CREATIVIDAD, EMOCIÓN </a:t>
            </a:r>
            <a:endParaRPr sz="2000">
              <a:latin typeface="Roboto"/>
              <a:ea typeface="Roboto"/>
              <a:cs typeface="Roboto"/>
              <a:sym typeface="Roboto"/>
            </a:endParaRPr>
          </a:p>
          <a:p>
            <a:pPr indent="0" lvl="0" marL="0" rtl="0" algn="l">
              <a:spcBef>
                <a:spcPts val="0"/>
              </a:spcBef>
              <a:spcAft>
                <a:spcPts val="0"/>
              </a:spcAft>
              <a:buNone/>
            </a:pPr>
            <a:r>
              <a:rPr lang="es" sz="2000">
                <a:latin typeface="Roboto"/>
                <a:ea typeface="Roboto"/>
                <a:cs typeface="Roboto"/>
                <a:sym typeface="Roboto"/>
              </a:rPr>
              <a:t>CAPÍTULO 4:  REDES NEURONALES ARTIFICIALES</a:t>
            </a:r>
            <a:endParaRPr sz="2000">
              <a:latin typeface="Roboto"/>
              <a:ea typeface="Roboto"/>
              <a:cs typeface="Roboto"/>
              <a:sym typeface="Roboto"/>
            </a:endParaRPr>
          </a:p>
          <a:p>
            <a:pPr indent="0" lvl="0" marL="0" rtl="0" algn="l">
              <a:spcBef>
                <a:spcPts val="0"/>
              </a:spcBef>
              <a:spcAft>
                <a:spcPts val="0"/>
              </a:spcAft>
              <a:buNone/>
            </a:pPr>
            <a:r>
              <a:rPr lang="es" sz="2000">
                <a:latin typeface="Roboto"/>
                <a:ea typeface="Roboto"/>
                <a:cs typeface="Roboto"/>
                <a:sym typeface="Roboto"/>
              </a:rPr>
              <a:t>CAPÍTULO 5:  LOS ROBOTS Y LA VIDA ARTIFICIAL</a:t>
            </a:r>
            <a:endParaRPr sz="2000">
              <a:latin typeface="Roboto"/>
              <a:ea typeface="Roboto"/>
              <a:cs typeface="Roboto"/>
              <a:sym typeface="Roboto"/>
            </a:endParaRPr>
          </a:p>
          <a:p>
            <a:pPr indent="0" lvl="0" marL="0" rtl="0" algn="l">
              <a:spcBef>
                <a:spcPts val="0"/>
              </a:spcBef>
              <a:spcAft>
                <a:spcPts val="0"/>
              </a:spcAft>
              <a:buNone/>
            </a:pPr>
            <a:r>
              <a:rPr lang="es" sz="2000">
                <a:latin typeface="Roboto"/>
                <a:ea typeface="Roboto"/>
                <a:cs typeface="Roboto"/>
                <a:sym typeface="Roboto"/>
              </a:rPr>
              <a:t>CAPÍTULO 6: PERO ¿ES INTELIGENCIA DE VERDAD?</a:t>
            </a:r>
            <a:endParaRPr sz="2000">
              <a:latin typeface="Roboto"/>
              <a:ea typeface="Roboto"/>
              <a:cs typeface="Roboto"/>
              <a:sym typeface="Roboto"/>
            </a:endParaRPr>
          </a:p>
          <a:p>
            <a:pPr indent="0" lvl="0" marL="0" rtl="0" algn="l">
              <a:spcBef>
                <a:spcPts val="0"/>
              </a:spcBef>
              <a:spcAft>
                <a:spcPts val="0"/>
              </a:spcAft>
              <a:buNone/>
            </a:pPr>
            <a:r>
              <a:rPr lang="es" sz="2000">
                <a:latin typeface="Roboto"/>
                <a:ea typeface="Roboto"/>
                <a:cs typeface="Roboto"/>
                <a:sym typeface="Roboto"/>
              </a:rPr>
              <a:t>CAPÍTULO 7: LA SINGULARIDAD</a:t>
            </a:r>
            <a:endParaRPr sz="2000">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1"/>
          <p:cNvSpPr txBox="1"/>
          <p:nvPr>
            <p:ph type="title"/>
          </p:nvPr>
        </p:nvSpPr>
        <p:spPr>
          <a:xfrm>
            <a:off x="247650" y="376625"/>
            <a:ext cx="8708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CAPÍTULO 1: ¿QUÉ ES LA INTELIGENCIA ARTIFICIAL? </a:t>
            </a:r>
            <a:endParaRPr/>
          </a:p>
          <a:p>
            <a:pPr indent="0" lvl="0" marL="0" rtl="0" algn="ctr">
              <a:spcBef>
                <a:spcPts val="0"/>
              </a:spcBef>
              <a:spcAft>
                <a:spcPts val="0"/>
              </a:spcAft>
              <a:buNone/>
            </a:pPr>
            <a:r>
              <a:t/>
            </a:r>
            <a:endParaRPr/>
          </a:p>
        </p:txBody>
      </p:sp>
      <p:sp>
        <p:nvSpPr>
          <p:cNvPr id="98" name="Google Shape;98;p21"/>
          <p:cNvSpPr txBox="1"/>
          <p:nvPr>
            <p:ph idx="1" type="body"/>
          </p:nvPr>
        </p:nvSpPr>
        <p:spPr>
          <a:xfrm>
            <a:off x="247650" y="1047100"/>
            <a:ext cx="8708400" cy="3582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b="1" sz="2000">
              <a:latin typeface="Roboto"/>
              <a:ea typeface="Roboto"/>
              <a:cs typeface="Roboto"/>
              <a:sym typeface="Roboto"/>
            </a:endParaRPr>
          </a:p>
          <a:p>
            <a:pPr indent="-355600" lvl="0" marL="457200" rtl="0" algn="just">
              <a:spcBef>
                <a:spcPts val="0"/>
              </a:spcBef>
              <a:spcAft>
                <a:spcPts val="0"/>
              </a:spcAft>
              <a:buSzPts val="2000"/>
              <a:buFont typeface="Roboto"/>
              <a:buChar char="●"/>
            </a:pPr>
            <a:r>
              <a:rPr b="1" lang="es" sz="2000">
                <a:latin typeface="Roboto"/>
                <a:ea typeface="Roboto"/>
                <a:cs typeface="Roboto"/>
                <a:sym typeface="Roboto"/>
              </a:rPr>
              <a:t>MÁQUINAS VIRTUALES </a:t>
            </a:r>
            <a:endParaRPr b="1" sz="2000">
              <a:latin typeface="Roboto"/>
              <a:ea typeface="Roboto"/>
              <a:cs typeface="Roboto"/>
              <a:sym typeface="Roboto"/>
            </a:endParaRPr>
          </a:p>
          <a:p>
            <a:pPr indent="-355600" lvl="0" marL="457200" rtl="0" algn="l">
              <a:spcBef>
                <a:spcPts val="0"/>
              </a:spcBef>
              <a:spcAft>
                <a:spcPts val="0"/>
              </a:spcAft>
              <a:buSzPts val="2000"/>
              <a:buFont typeface="Roboto"/>
              <a:buChar char="●"/>
            </a:pPr>
            <a:r>
              <a:rPr b="1" lang="es" sz="2000">
                <a:latin typeface="Roboto"/>
                <a:ea typeface="Roboto"/>
                <a:cs typeface="Roboto"/>
                <a:sym typeface="Roboto"/>
              </a:rPr>
              <a:t>CATEGORÍAS PRINCIPALES DE LA IA</a:t>
            </a:r>
            <a:endParaRPr b="1" sz="2000">
              <a:latin typeface="Roboto"/>
              <a:ea typeface="Roboto"/>
              <a:cs typeface="Roboto"/>
              <a:sym typeface="Roboto"/>
            </a:endParaRPr>
          </a:p>
          <a:p>
            <a:pPr indent="-355600" lvl="0" marL="457200" rtl="0" algn="just">
              <a:spcBef>
                <a:spcPts val="0"/>
              </a:spcBef>
              <a:spcAft>
                <a:spcPts val="0"/>
              </a:spcAft>
              <a:buSzPts val="2000"/>
              <a:buFont typeface="Roboto"/>
              <a:buChar char="●"/>
            </a:pPr>
            <a:r>
              <a:rPr b="1" lang="es" sz="2000">
                <a:latin typeface="Roboto"/>
                <a:ea typeface="Roboto"/>
                <a:cs typeface="Roboto"/>
                <a:sym typeface="Roboto"/>
              </a:rPr>
              <a:t>PREDICCIÓN DE LA IA</a:t>
            </a:r>
            <a:endParaRPr b="1" sz="2000">
              <a:latin typeface="Roboto"/>
              <a:ea typeface="Roboto"/>
              <a:cs typeface="Roboto"/>
              <a:sym typeface="Roboto"/>
            </a:endParaRPr>
          </a:p>
          <a:p>
            <a:pPr indent="-355600" lvl="0" marL="457200" rtl="0" algn="just">
              <a:spcBef>
                <a:spcPts val="0"/>
              </a:spcBef>
              <a:spcAft>
                <a:spcPts val="0"/>
              </a:spcAft>
              <a:buSzPts val="2000"/>
              <a:buFont typeface="Roboto"/>
              <a:buChar char="●"/>
            </a:pPr>
            <a:r>
              <a:rPr b="1" lang="es" sz="2000">
                <a:latin typeface="Roboto"/>
                <a:ea typeface="Roboto"/>
                <a:cs typeface="Roboto"/>
                <a:sym typeface="Roboto"/>
              </a:rPr>
              <a:t>CÓMO EMPEZÓ LA IA</a:t>
            </a:r>
            <a:endParaRPr b="1" sz="2000">
              <a:latin typeface="Roboto"/>
              <a:ea typeface="Roboto"/>
              <a:cs typeface="Roboto"/>
              <a:sym typeface="Roboto"/>
            </a:endParaRPr>
          </a:p>
          <a:p>
            <a:pPr indent="-355600" lvl="0" marL="457200" rtl="0" algn="just">
              <a:spcBef>
                <a:spcPts val="0"/>
              </a:spcBef>
              <a:spcAft>
                <a:spcPts val="0"/>
              </a:spcAft>
              <a:buSzPts val="2000"/>
              <a:buFont typeface="Roboto"/>
              <a:buChar char="●"/>
            </a:pPr>
            <a:r>
              <a:rPr b="1" lang="es" sz="2000">
                <a:latin typeface="Roboto"/>
                <a:ea typeface="Roboto"/>
                <a:cs typeface="Roboto"/>
                <a:sym typeface="Roboto"/>
              </a:rPr>
              <a:t>CIBERNÉTICA </a:t>
            </a:r>
            <a:endParaRPr b="1" sz="2000">
              <a:latin typeface="Roboto"/>
              <a:ea typeface="Roboto"/>
              <a:cs typeface="Roboto"/>
              <a:sym typeface="Roboto"/>
            </a:endParaRPr>
          </a:p>
          <a:p>
            <a:pPr indent="-355600" lvl="0" marL="457200" rtl="0" algn="just">
              <a:spcBef>
                <a:spcPts val="0"/>
              </a:spcBef>
              <a:spcAft>
                <a:spcPts val="0"/>
              </a:spcAft>
              <a:buSzPts val="2000"/>
              <a:buFont typeface="Roboto"/>
              <a:buChar char="●"/>
            </a:pPr>
            <a:r>
              <a:rPr b="1" lang="es" sz="2000">
                <a:latin typeface="Roboto"/>
                <a:ea typeface="Roboto"/>
                <a:cs typeface="Roboto"/>
                <a:sym typeface="Roboto"/>
              </a:rPr>
              <a:t>CÓMO SE DIVIDIÓ LA IA</a:t>
            </a:r>
            <a:endParaRPr b="1" sz="20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b="1" sz="12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2"/>
          <p:cNvSpPr txBox="1"/>
          <p:nvPr>
            <p:ph type="title"/>
          </p:nvPr>
        </p:nvSpPr>
        <p:spPr>
          <a:xfrm>
            <a:off x="217800" y="268875"/>
            <a:ext cx="8708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Introducción a la Inteligencia Artificial</a:t>
            </a:r>
            <a:endParaRPr/>
          </a:p>
        </p:txBody>
      </p:sp>
      <p:sp>
        <p:nvSpPr>
          <p:cNvPr id="104" name="Google Shape;104;p22"/>
          <p:cNvSpPr txBox="1"/>
          <p:nvPr>
            <p:ph idx="1" type="body"/>
          </p:nvPr>
        </p:nvSpPr>
        <p:spPr>
          <a:xfrm>
            <a:off x="0" y="782875"/>
            <a:ext cx="4542000" cy="398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300">
                <a:solidFill>
                  <a:srgbClr val="111111"/>
                </a:solidFill>
                <a:highlight>
                  <a:srgbClr val="FFFFFF"/>
                </a:highlight>
                <a:latin typeface="Roboto"/>
                <a:ea typeface="Roboto"/>
                <a:cs typeface="Roboto"/>
                <a:sym typeface="Roboto"/>
              </a:rPr>
              <a:t>¿Que es?:</a:t>
            </a:r>
            <a:r>
              <a:rPr lang="es" sz="1300">
                <a:solidFill>
                  <a:srgbClr val="111111"/>
                </a:solidFill>
                <a:highlight>
                  <a:srgbClr val="FFFFFF"/>
                </a:highlight>
                <a:latin typeface="Roboto"/>
                <a:ea typeface="Roboto"/>
                <a:cs typeface="Roboto"/>
                <a:sym typeface="Roboto"/>
              </a:rPr>
              <a:t> sistemas y máquinas capaces de realizar tareas que normalmente requieren inteligencia humana.</a:t>
            </a:r>
            <a:endParaRPr sz="1300">
              <a:solidFill>
                <a:srgbClr val="111111"/>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300">
              <a:solidFill>
                <a:srgbClr val="111111"/>
              </a:solidFill>
              <a:highlight>
                <a:srgbClr val="FFFFFF"/>
              </a:highlight>
              <a:latin typeface="Roboto"/>
              <a:ea typeface="Roboto"/>
              <a:cs typeface="Roboto"/>
              <a:sym typeface="Roboto"/>
            </a:endParaRPr>
          </a:p>
          <a:p>
            <a:pPr indent="0" lvl="0" marL="0" rtl="0" algn="l">
              <a:spcBef>
                <a:spcPts val="0"/>
              </a:spcBef>
              <a:spcAft>
                <a:spcPts val="0"/>
              </a:spcAft>
              <a:buNone/>
            </a:pPr>
            <a:r>
              <a:rPr b="1" lang="es" sz="1300">
                <a:solidFill>
                  <a:srgbClr val="111111"/>
                </a:solidFill>
                <a:highlight>
                  <a:srgbClr val="FFFFFF"/>
                </a:highlight>
                <a:latin typeface="Roboto"/>
                <a:ea typeface="Roboto"/>
                <a:cs typeface="Roboto"/>
                <a:sym typeface="Roboto"/>
              </a:rPr>
              <a:t>Objetivo de la IA:</a:t>
            </a:r>
            <a:r>
              <a:rPr lang="es" sz="1300">
                <a:solidFill>
                  <a:srgbClr val="111111"/>
                </a:solidFill>
                <a:highlight>
                  <a:srgbClr val="FFFFFF"/>
                </a:highlight>
                <a:latin typeface="Roboto"/>
                <a:ea typeface="Roboto"/>
                <a:cs typeface="Roboto"/>
                <a:sym typeface="Roboto"/>
              </a:rPr>
              <a:t> La IA busca que las computadoras realicen tareas similares a las mentales, como percepción, asociación, predicción y planificación.</a:t>
            </a:r>
            <a:endParaRPr sz="1300">
              <a:solidFill>
                <a:srgbClr val="111111"/>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300">
              <a:solidFill>
                <a:srgbClr val="111111"/>
              </a:solidFill>
              <a:highlight>
                <a:srgbClr val="FFFFFF"/>
              </a:highlight>
              <a:latin typeface="Roboto"/>
              <a:ea typeface="Roboto"/>
              <a:cs typeface="Roboto"/>
              <a:sym typeface="Roboto"/>
            </a:endParaRPr>
          </a:p>
          <a:p>
            <a:pPr indent="0" lvl="0" marL="0" rtl="0" algn="l">
              <a:spcBef>
                <a:spcPts val="0"/>
              </a:spcBef>
              <a:spcAft>
                <a:spcPts val="0"/>
              </a:spcAft>
              <a:buNone/>
            </a:pPr>
            <a:r>
              <a:rPr b="1" lang="es" sz="1300">
                <a:solidFill>
                  <a:srgbClr val="111111"/>
                </a:solidFill>
                <a:highlight>
                  <a:srgbClr val="FFFFFF"/>
                </a:highlight>
                <a:latin typeface="Roboto"/>
                <a:ea typeface="Roboto"/>
                <a:cs typeface="Roboto"/>
                <a:sym typeface="Roboto"/>
              </a:rPr>
              <a:t>Aplicaciones de la IA</a:t>
            </a:r>
            <a:r>
              <a:rPr lang="es" sz="1300">
                <a:solidFill>
                  <a:srgbClr val="111111"/>
                </a:solidFill>
                <a:highlight>
                  <a:srgbClr val="FFFFFF"/>
                </a:highlight>
                <a:latin typeface="Roboto"/>
                <a:ea typeface="Roboto"/>
                <a:cs typeface="Roboto"/>
                <a:sym typeface="Roboto"/>
              </a:rPr>
              <a:t>: La IA se encuentra presente en numerosas aplicaciones prácticas, desde el hogar hasta la exploración espacial.</a:t>
            </a:r>
            <a:endParaRPr sz="1300">
              <a:solidFill>
                <a:srgbClr val="111111"/>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300">
              <a:solidFill>
                <a:srgbClr val="111111"/>
              </a:solidFill>
              <a:highlight>
                <a:srgbClr val="FFFFFF"/>
              </a:highlight>
              <a:latin typeface="Roboto"/>
              <a:ea typeface="Roboto"/>
              <a:cs typeface="Roboto"/>
              <a:sym typeface="Roboto"/>
            </a:endParaRPr>
          </a:p>
          <a:p>
            <a:pPr indent="0" lvl="0" marL="0" rtl="0" algn="l">
              <a:spcBef>
                <a:spcPts val="0"/>
              </a:spcBef>
              <a:spcAft>
                <a:spcPts val="0"/>
              </a:spcAft>
              <a:buNone/>
            </a:pPr>
            <a:r>
              <a:rPr b="1" lang="es" sz="1300">
                <a:solidFill>
                  <a:srgbClr val="111111"/>
                </a:solidFill>
                <a:highlight>
                  <a:srgbClr val="FFFFFF"/>
                </a:highlight>
                <a:latin typeface="Roboto"/>
                <a:ea typeface="Roboto"/>
                <a:cs typeface="Roboto"/>
                <a:sym typeface="Roboto"/>
              </a:rPr>
              <a:t>Objetivos principales de la IA</a:t>
            </a:r>
            <a:r>
              <a:rPr lang="es" sz="1300">
                <a:solidFill>
                  <a:srgbClr val="111111"/>
                </a:solidFill>
                <a:highlight>
                  <a:srgbClr val="FFFFFF"/>
                </a:highlight>
                <a:latin typeface="Roboto"/>
                <a:ea typeface="Roboto"/>
                <a:cs typeface="Roboto"/>
                <a:sym typeface="Roboto"/>
              </a:rPr>
              <a:t>: La IA tiene dos objetivos principales: el tecnológico, centrado en hacer cosas útiles con computadoras, y el científico, que busca comprender cuestiones sobre seres humanos y otros seres vivos.</a:t>
            </a:r>
            <a:endParaRPr sz="1300">
              <a:solidFill>
                <a:srgbClr val="111111"/>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400">
              <a:solidFill>
                <a:srgbClr val="11111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1200"/>
              </a:spcBef>
              <a:spcAft>
                <a:spcPts val="0"/>
              </a:spcAft>
              <a:buNone/>
            </a:pPr>
            <a:r>
              <a:t/>
            </a:r>
            <a:endParaRPr sz="1100">
              <a:solidFill>
                <a:schemeClr val="dk1"/>
              </a:solidFill>
              <a:latin typeface="Arial"/>
              <a:ea typeface="Arial"/>
              <a:cs typeface="Arial"/>
              <a:sym typeface="Arial"/>
            </a:endParaRPr>
          </a:p>
          <a:p>
            <a:pPr indent="0" lvl="0" marL="0" rtl="0" algn="l">
              <a:spcBef>
                <a:spcPts val="1200"/>
              </a:spcBef>
              <a:spcAft>
                <a:spcPts val="0"/>
              </a:spcAft>
              <a:buNone/>
            </a:pPr>
            <a:r>
              <a:t/>
            </a:r>
            <a:endParaRPr sz="1100">
              <a:solidFill>
                <a:schemeClr val="dk1"/>
              </a:solidFill>
              <a:latin typeface="Arial"/>
              <a:ea typeface="Arial"/>
              <a:cs typeface="Arial"/>
              <a:sym typeface="Arial"/>
            </a:endParaRPr>
          </a:p>
          <a:p>
            <a:pPr indent="0" lvl="0" marL="914400" rtl="0" algn="l">
              <a:spcBef>
                <a:spcPts val="1200"/>
              </a:spcBef>
              <a:spcAft>
                <a:spcPts val="0"/>
              </a:spcAft>
              <a:buNone/>
            </a:pPr>
            <a:r>
              <a:t/>
            </a:r>
            <a:endParaRPr sz="1100">
              <a:solidFill>
                <a:schemeClr val="dk1"/>
              </a:solidFill>
              <a:latin typeface="Arial"/>
              <a:ea typeface="Arial"/>
              <a:cs typeface="Arial"/>
              <a:sym typeface="Arial"/>
            </a:endParaRPr>
          </a:p>
          <a:p>
            <a:pPr indent="0" lvl="0" marL="0" rtl="0" algn="l">
              <a:spcBef>
                <a:spcPts val="1200"/>
              </a:spcBef>
              <a:spcAft>
                <a:spcPts val="0"/>
              </a:spcAft>
              <a:buNone/>
            </a:pPr>
            <a:r>
              <a:t/>
            </a:r>
            <a:endParaRPr b="1" sz="1200">
              <a:solidFill>
                <a:srgbClr val="111111"/>
              </a:solidFill>
              <a:highlight>
                <a:srgbClr val="FFFFFF"/>
              </a:highlight>
              <a:latin typeface="Roboto"/>
              <a:ea typeface="Roboto"/>
              <a:cs typeface="Roboto"/>
              <a:sym typeface="Roboto"/>
            </a:endParaRPr>
          </a:p>
        </p:txBody>
      </p:sp>
      <p:pic>
        <p:nvPicPr>
          <p:cNvPr id="105" name="Google Shape;105;p22"/>
          <p:cNvPicPr preferRelativeResize="0"/>
          <p:nvPr/>
        </p:nvPicPr>
        <p:blipFill>
          <a:blip r:embed="rId3">
            <a:alphaModFix/>
          </a:blip>
          <a:stretch>
            <a:fillRect/>
          </a:stretch>
        </p:blipFill>
        <p:spPr>
          <a:xfrm>
            <a:off x="4664375" y="841575"/>
            <a:ext cx="4261824" cy="3931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3"/>
          <p:cNvSpPr txBox="1"/>
          <p:nvPr>
            <p:ph idx="1" type="body"/>
          </p:nvPr>
        </p:nvSpPr>
        <p:spPr>
          <a:xfrm>
            <a:off x="0" y="390500"/>
            <a:ext cx="9144000" cy="43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Máquinas Virtuales</a:t>
            </a:r>
            <a:endParaRPr b="1">
              <a:latin typeface="Roboto"/>
              <a:ea typeface="Roboto"/>
              <a:cs typeface="Roboto"/>
              <a:sym typeface="Roboto"/>
            </a:endParaRPr>
          </a:p>
          <a:p>
            <a:pPr indent="0" lvl="0" marL="0" rtl="0" algn="l">
              <a:spcBef>
                <a:spcPts val="0"/>
              </a:spcBef>
              <a:spcAft>
                <a:spcPts val="0"/>
              </a:spcAft>
              <a:buNone/>
            </a:pPr>
            <a:r>
              <a:rPr lang="es" sz="1500">
                <a:solidFill>
                  <a:srgbClr val="111111"/>
                </a:solidFill>
                <a:highlight>
                  <a:srgbClr val="FFFFFF"/>
                </a:highlight>
                <a:latin typeface="Roboto"/>
                <a:ea typeface="Roboto"/>
                <a:cs typeface="Roboto"/>
                <a:sym typeface="Roboto"/>
              </a:rPr>
              <a:t>La IA utiliza máquinas virtuales, sistemas de procesamiento de información no limitados a ordenadores físicos. Los lenguajes de programación son considerados máquinas virtuales y requieren traducción de instrucciones para su ejecución.</a:t>
            </a:r>
            <a:endParaRPr sz="1500">
              <a:solidFill>
                <a:srgbClr val="11111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111111"/>
              </a:solidFill>
              <a:highlight>
                <a:srgbClr val="FFFFFF"/>
              </a:highlight>
              <a:latin typeface="Roboto"/>
              <a:ea typeface="Roboto"/>
              <a:cs typeface="Roboto"/>
              <a:sym typeface="Roboto"/>
            </a:endParaRPr>
          </a:p>
          <a:p>
            <a:pPr indent="0" lvl="0" marL="0" rtl="0" algn="l">
              <a:spcBef>
                <a:spcPts val="0"/>
              </a:spcBef>
              <a:spcAft>
                <a:spcPts val="0"/>
              </a:spcAft>
              <a:buNone/>
            </a:pPr>
            <a:r>
              <a:rPr b="1" lang="es">
                <a:highlight>
                  <a:schemeClr val="lt1"/>
                </a:highlight>
                <a:latin typeface="Roboto"/>
                <a:ea typeface="Roboto"/>
                <a:cs typeface="Roboto"/>
                <a:sym typeface="Roboto"/>
              </a:rPr>
              <a:t>Categorías Principales de la IA</a:t>
            </a:r>
            <a:endParaRPr b="1">
              <a:highlight>
                <a:schemeClr val="lt1"/>
              </a:highlight>
              <a:latin typeface="Roboto"/>
              <a:ea typeface="Roboto"/>
              <a:cs typeface="Roboto"/>
              <a:sym typeface="Roboto"/>
            </a:endParaRPr>
          </a:p>
          <a:p>
            <a:pPr indent="0" lvl="0" marL="0" rtl="0" algn="l">
              <a:spcBef>
                <a:spcPts val="0"/>
              </a:spcBef>
              <a:spcAft>
                <a:spcPts val="0"/>
              </a:spcAft>
              <a:buNone/>
            </a:pPr>
            <a:r>
              <a:rPr lang="es" sz="1500">
                <a:highlight>
                  <a:schemeClr val="lt1"/>
                </a:highlight>
                <a:latin typeface="Roboto"/>
                <a:ea typeface="Roboto"/>
                <a:cs typeface="Roboto"/>
                <a:sym typeface="Roboto"/>
              </a:rPr>
              <a:t>Se mencionan cinco categorías principales: IA clásica o simbólica, redes neuronales, programación evolutiva, autómatas celulares y sistemas dinámicos. </a:t>
            </a:r>
            <a:endParaRPr sz="1500">
              <a:highlight>
                <a:schemeClr val="lt1"/>
              </a:highlight>
              <a:latin typeface="Roboto"/>
              <a:ea typeface="Roboto"/>
              <a:cs typeface="Roboto"/>
              <a:sym typeface="Roboto"/>
            </a:endParaRPr>
          </a:p>
          <a:p>
            <a:pPr indent="0" lvl="0" marL="0" rtl="0" algn="l">
              <a:spcBef>
                <a:spcPts val="0"/>
              </a:spcBef>
              <a:spcAft>
                <a:spcPts val="0"/>
              </a:spcAft>
              <a:buNone/>
            </a:pPr>
            <a:r>
              <a:rPr lang="es" sz="1500">
                <a:highlight>
                  <a:schemeClr val="lt1"/>
                </a:highlight>
                <a:latin typeface="Roboto"/>
                <a:ea typeface="Roboto"/>
                <a:cs typeface="Roboto"/>
                <a:sym typeface="Roboto"/>
              </a:rPr>
              <a:t>Cada enfoque tiene aplicaciones prácticas y puede ilustrar aspectos de la mente, el comportamiento y la vida. Comprender más profundamente la arquitectura computacional de la mente es crucial para el progreso de la IA con fines generales.</a:t>
            </a:r>
            <a:endParaRPr sz="1500">
              <a:highlight>
                <a:schemeClr val="lt1"/>
              </a:highlight>
              <a:latin typeface="Roboto"/>
              <a:ea typeface="Roboto"/>
              <a:cs typeface="Roboto"/>
              <a:sym typeface="Roboto"/>
            </a:endParaRPr>
          </a:p>
          <a:p>
            <a:pPr indent="0" lvl="0" marL="0" rtl="0" algn="l">
              <a:spcBef>
                <a:spcPts val="0"/>
              </a:spcBef>
              <a:spcAft>
                <a:spcPts val="0"/>
              </a:spcAft>
              <a:buNone/>
            </a:pPr>
            <a:r>
              <a:t/>
            </a:r>
            <a:endParaRPr b="1" sz="1300">
              <a:highlight>
                <a:schemeClr val="lt1"/>
              </a:highlight>
              <a:latin typeface="Roboto"/>
              <a:ea typeface="Roboto"/>
              <a:cs typeface="Roboto"/>
              <a:sym typeface="Roboto"/>
            </a:endParaRPr>
          </a:p>
          <a:p>
            <a:pPr indent="0" lvl="0" marL="0" rtl="0" algn="l">
              <a:spcBef>
                <a:spcPts val="0"/>
              </a:spcBef>
              <a:spcAft>
                <a:spcPts val="0"/>
              </a:spcAft>
              <a:buNone/>
            </a:pPr>
            <a:r>
              <a:t/>
            </a:r>
            <a:endParaRPr b="1" sz="1300">
              <a:highlight>
                <a:schemeClr val="lt1"/>
              </a:highlight>
              <a:latin typeface="Roboto"/>
              <a:ea typeface="Roboto"/>
              <a:cs typeface="Roboto"/>
              <a:sym typeface="Roboto"/>
            </a:endParaRPr>
          </a:p>
          <a:p>
            <a:pPr indent="0" lvl="0" marL="0" rtl="0" algn="l">
              <a:spcBef>
                <a:spcPts val="0"/>
              </a:spcBef>
              <a:spcAft>
                <a:spcPts val="0"/>
              </a:spcAft>
              <a:buNone/>
            </a:pPr>
            <a:r>
              <a:t/>
            </a:r>
            <a:endParaRPr b="1" sz="1300">
              <a:highlight>
                <a:schemeClr val="lt1"/>
              </a:highlight>
              <a:latin typeface="Roboto"/>
              <a:ea typeface="Roboto"/>
              <a:cs typeface="Roboto"/>
              <a:sym typeface="Roboto"/>
            </a:endParaRPr>
          </a:p>
          <a:p>
            <a:pPr indent="0" lvl="0" marL="0" rtl="0" algn="l">
              <a:spcBef>
                <a:spcPts val="0"/>
              </a:spcBef>
              <a:spcAft>
                <a:spcPts val="0"/>
              </a:spcAft>
              <a:buNone/>
            </a:pPr>
            <a:r>
              <a:t/>
            </a:r>
            <a:endParaRPr b="1" sz="1300">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1300">
              <a:highlight>
                <a:schemeClr val="lt1"/>
              </a:highlight>
              <a:latin typeface="Roboto"/>
              <a:ea typeface="Roboto"/>
              <a:cs typeface="Roboto"/>
              <a:sym typeface="Roboto"/>
            </a:endParaRPr>
          </a:p>
          <a:p>
            <a:pPr indent="0" lvl="0" marL="457200" rtl="0" algn="l">
              <a:spcBef>
                <a:spcPts val="0"/>
              </a:spcBef>
              <a:spcAft>
                <a:spcPts val="0"/>
              </a:spcAft>
              <a:buNone/>
            </a:pPr>
            <a:r>
              <a:t/>
            </a:r>
            <a:endParaRPr sz="1300"/>
          </a:p>
          <a:p>
            <a:pPr indent="0" lvl="0" marL="0" rtl="0" algn="l">
              <a:spcBef>
                <a:spcPts val="0"/>
              </a:spcBef>
              <a:spcAft>
                <a:spcPts val="0"/>
              </a:spcAft>
              <a:buNone/>
            </a:pPr>
            <a:r>
              <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